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54" r:id="rId4"/>
  </p:sldMasterIdLst>
  <p:notesMasterIdLst>
    <p:notesMasterId r:id="rId25"/>
  </p:notesMasterIdLst>
  <p:handoutMasterIdLst>
    <p:handoutMasterId r:id="rId26"/>
  </p:handoutMasterIdLst>
  <p:sldIdLst>
    <p:sldId id="261" r:id="rId5"/>
    <p:sldId id="273" r:id="rId6"/>
    <p:sldId id="336" r:id="rId7"/>
    <p:sldId id="314" r:id="rId8"/>
    <p:sldId id="320" r:id="rId9"/>
    <p:sldId id="316" r:id="rId10"/>
    <p:sldId id="319" r:id="rId11"/>
    <p:sldId id="318" r:id="rId12"/>
    <p:sldId id="321" r:id="rId13"/>
    <p:sldId id="322" r:id="rId14"/>
    <p:sldId id="324" r:id="rId15"/>
    <p:sldId id="337" r:id="rId16"/>
    <p:sldId id="326" r:id="rId17"/>
    <p:sldId id="328" r:id="rId18"/>
    <p:sldId id="329" r:id="rId19"/>
    <p:sldId id="330" r:id="rId20"/>
    <p:sldId id="331" r:id="rId21"/>
    <p:sldId id="332" r:id="rId22"/>
    <p:sldId id="333" r:id="rId23"/>
    <p:sldId id="33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87175F"/>
    <a:srgbClr val="EEC621"/>
    <a:srgbClr val="E58C09"/>
    <a:srgbClr val="43467B"/>
    <a:srgbClr val="AEA422"/>
    <a:srgbClr val="F69E1D"/>
    <a:srgbClr val="E19E6B"/>
    <a:srgbClr val="75503A"/>
    <a:srgbClr val="DDB6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4" autoAdjust="0"/>
  </p:normalViewPr>
  <p:slideViewPr>
    <p:cSldViewPr>
      <p:cViewPr varScale="1">
        <p:scale>
          <a:sx n="82" d="100"/>
          <a:sy n="82" d="100"/>
        </p:scale>
        <p:origin x="720" y="72"/>
      </p:cViewPr>
      <p:guideLst/>
    </p:cSldViewPr>
  </p:slideViewPr>
  <p:outlineViewPr>
    <p:cViewPr>
      <p:scale>
        <a:sx n="33" d="100"/>
        <a:sy n="33" d="100"/>
      </p:scale>
      <p:origin x="0" y="-2082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FD40B7-7C40-4A6F-8464-4691E3BCFE67}" type="doc">
      <dgm:prSet loTypeId="urn:microsoft.com/office/officeart/2005/8/layout/vProcess5" loCatId="process" qsTypeId="urn:microsoft.com/office/officeart/2005/8/quickstyle/simple1" qsCatId="simple" csTypeId="urn:microsoft.com/office/officeart/2005/8/colors/accent2_2" csCatId="accent2"/>
      <dgm:spPr/>
      <dgm:t>
        <a:bodyPr/>
        <a:lstStyle/>
        <a:p>
          <a:endParaRPr lang="en-US"/>
        </a:p>
      </dgm:t>
    </dgm:pt>
    <dgm:pt modelId="{3DE922FB-26C0-4F3A-8977-20343023AE57}">
      <dgm:prSet/>
      <dgm:spPr/>
      <dgm:t>
        <a:bodyPr/>
        <a:lstStyle/>
        <a:p>
          <a:r>
            <a:rPr lang="en-US" b="0" i="0" dirty="0"/>
            <a:t>Target Segment: Premium shoppers prioritizing quality and variety.</a:t>
          </a:r>
          <a:endParaRPr lang="en-US" dirty="0"/>
        </a:p>
      </dgm:t>
    </dgm:pt>
    <dgm:pt modelId="{CC78F15D-DF40-49A8-A76C-F2CB741CCC3F}" type="parTrans" cxnId="{DBA7B466-83D2-4530-B35C-E0E4CF0F0399}">
      <dgm:prSet/>
      <dgm:spPr/>
      <dgm:t>
        <a:bodyPr/>
        <a:lstStyle/>
        <a:p>
          <a:endParaRPr lang="en-US"/>
        </a:p>
      </dgm:t>
    </dgm:pt>
    <dgm:pt modelId="{DFFCA83E-3F0C-464E-90DC-3829CD245FE6}" type="sibTrans" cxnId="{DBA7B466-83D2-4530-B35C-E0E4CF0F0399}">
      <dgm:prSet/>
      <dgm:spPr/>
      <dgm:t>
        <a:bodyPr/>
        <a:lstStyle/>
        <a:p>
          <a:endParaRPr lang="en-US"/>
        </a:p>
      </dgm:t>
    </dgm:pt>
    <dgm:pt modelId="{46E1A9ED-D068-4BAF-BB95-5987AB930E52}">
      <dgm:prSet/>
      <dgm:spPr/>
      <dgm:t>
        <a:bodyPr/>
        <a:lstStyle/>
        <a:p>
          <a:r>
            <a:rPr lang="en-US" b="0" i="0" dirty="0"/>
            <a:t>Demographic Characteristics: Higher income individuals, expatriates, and professionals.</a:t>
          </a:r>
          <a:endParaRPr lang="en-US" dirty="0"/>
        </a:p>
      </dgm:t>
    </dgm:pt>
    <dgm:pt modelId="{77C1BD43-B155-4292-815C-957352EB0230}" type="parTrans" cxnId="{4CF3166D-937A-498B-99A5-BCB5AA7734F8}">
      <dgm:prSet/>
      <dgm:spPr/>
      <dgm:t>
        <a:bodyPr/>
        <a:lstStyle/>
        <a:p>
          <a:endParaRPr lang="en-US"/>
        </a:p>
      </dgm:t>
    </dgm:pt>
    <dgm:pt modelId="{9CC84981-F015-4D79-875A-8DF783EE3924}" type="sibTrans" cxnId="{4CF3166D-937A-498B-99A5-BCB5AA7734F8}">
      <dgm:prSet/>
      <dgm:spPr/>
      <dgm:t>
        <a:bodyPr/>
        <a:lstStyle/>
        <a:p>
          <a:endParaRPr lang="en-US"/>
        </a:p>
      </dgm:t>
    </dgm:pt>
    <dgm:pt modelId="{1D57FFA0-EB14-4A3C-9D70-343A44A018CF}">
      <dgm:prSet/>
      <dgm:spPr/>
      <dgm:t>
        <a:bodyPr/>
        <a:lstStyle/>
        <a:p>
          <a:r>
            <a:rPr lang="en-US" b="0" i="0" dirty="0"/>
            <a:t>Psychographic Characteristics: Quality-conscious, willing to pay premium for fresh produce and organic products, prefer international brands.</a:t>
          </a:r>
          <a:endParaRPr lang="en-US" dirty="0"/>
        </a:p>
      </dgm:t>
    </dgm:pt>
    <dgm:pt modelId="{90DA1CC5-4A61-4470-BE94-05BA8B4E83AF}" type="parTrans" cxnId="{72CFC10E-FC4D-4469-9E33-1A2E1B78D5E1}">
      <dgm:prSet/>
      <dgm:spPr/>
      <dgm:t>
        <a:bodyPr/>
        <a:lstStyle/>
        <a:p>
          <a:endParaRPr lang="en-US"/>
        </a:p>
      </dgm:t>
    </dgm:pt>
    <dgm:pt modelId="{46E0989F-9D40-49B0-AF35-EFA7DCDB92BD}" type="sibTrans" cxnId="{72CFC10E-FC4D-4469-9E33-1A2E1B78D5E1}">
      <dgm:prSet/>
      <dgm:spPr/>
      <dgm:t>
        <a:bodyPr/>
        <a:lstStyle/>
        <a:p>
          <a:endParaRPr lang="en-US"/>
        </a:p>
      </dgm:t>
    </dgm:pt>
    <dgm:pt modelId="{E98471E3-9385-4A9B-B30B-F95DB08FB7D0}" type="pres">
      <dgm:prSet presAssocID="{DFFD40B7-7C40-4A6F-8464-4691E3BCFE67}" presName="outerComposite" presStyleCnt="0">
        <dgm:presLayoutVars>
          <dgm:chMax val="5"/>
          <dgm:dir/>
          <dgm:resizeHandles val="exact"/>
        </dgm:presLayoutVars>
      </dgm:prSet>
      <dgm:spPr/>
    </dgm:pt>
    <dgm:pt modelId="{F285F945-8070-43F1-A1A2-EA2E0838AD68}" type="pres">
      <dgm:prSet presAssocID="{DFFD40B7-7C40-4A6F-8464-4691E3BCFE67}" presName="dummyMaxCanvas" presStyleCnt="0">
        <dgm:presLayoutVars/>
      </dgm:prSet>
      <dgm:spPr/>
    </dgm:pt>
    <dgm:pt modelId="{E5065C38-AB5F-4F9E-A1ED-545C83B2DB7E}" type="pres">
      <dgm:prSet presAssocID="{DFFD40B7-7C40-4A6F-8464-4691E3BCFE67}" presName="ThreeNodes_1" presStyleLbl="node1" presStyleIdx="0" presStyleCnt="3">
        <dgm:presLayoutVars>
          <dgm:bulletEnabled val="1"/>
        </dgm:presLayoutVars>
      </dgm:prSet>
      <dgm:spPr/>
    </dgm:pt>
    <dgm:pt modelId="{E05AE11D-6418-46E8-93BC-B9260B2F949E}" type="pres">
      <dgm:prSet presAssocID="{DFFD40B7-7C40-4A6F-8464-4691E3BCFE67}" presName="ThreeNodes_2" presStyleLbl="node1" presStyleIdx="1" presStyleCnt="3">
        <dgm:presLayoutVars>
          <dgm:bulletEnabled val="1"/>
        </dgm:presLayoutVars>
      </dgm:prSet>
      <dgm:spPr/>
    </dgm:pt>
    <dgm:pt modelId="{E6B99C53-CCFE-44EB-BE7C-097771DC71A5}" type="pres">
      <dgm:prSet presAssocID="{DFFD40B7-7C40-4A6F-8464-4691E3BCFE67}" presName="ThreeNodes_3" presStyleLbl="node1" presStyleIdx="2" presStyleCnt="3">
        <dgm:presLayoutVars>
          <dgm:bulletEnabled val="1"/>
        </dgm:presLayoutVars>
      </dgm:prSet>
      <dgm:spPr/>
    </dgm:pt>
    <dgm:pt modelId="{EA6C75B2-E117-4009-9099-1F5D1BC3B8D0}" type="pres">
      <dgm:prSet presAssocID="{DFFD40B7-7C40-4A6F-8464-4691E3BCFE67}" presName="ThreeConn_1-2" presStyleLbl="fgAccFollowNode1" presStyleIdx="0" presStyleCnt="2">
        <dgm:presLayoutVars>
          <dgm:bulletEnabled val="1"/>
        </dgm:presLayoutVars>
      </dgm:prSet>
      <dgm:spPr/>
    </dgm:pt>
    <dgm:pt modelId="{DC1564B8-2AB0-45DA-83A5-0A288E707928}" type="pres">
      <dgm:prSet presAssocID="{DFFD40B7-7C40-4A6F-8464-4691E3BCFE67}" presName="ThreeConn_2-3" presStyleLbl="fgAccFollowNode1" presStyleIdx="1" presStyleCnt="2">
        <dgm:presLayoutVars>
          <dgm:bulletEnabled val="1"/>
        </dgm:presLayoutVars>
      </dgm:prSet>
      <dgm:spPr/>
    </dgm:pt>
    <dgm:pt modelId="{BA669BD4-4FAA-4D54-9E03-42355D9F4B54}" type="pres">
      <dgm:prSet presAssocID="{DFFD40B7-7C40-4A6F-8464-4691E3BCFE67}" presName="ThreeNodes_1_text" presStyleLbl="node1" presStyleIdx="2" presStyleCnt="3">
        <dgm:presLayoutVars>
          <dgm:bulletEnabled val="1"/>
        </dgm:presLayoutVars>
      </dgm:prSet>
      <dgm:spPr/>
    </dgm:pt>
    <dgm:pt modelId="{7C0554B3-EF33-4EB8-9059-D2466A1AEF17}" type="pres">
      <dgm:prSet presAssocID="{DFFD40B7-7C40-4A6F-8464-4691E3BCFE67}" presName="ThreeNodes_2_text" presStyleLbl="node1" presStyleIdx="2" presStyleCnt="3">
        <dgm:presLayoutVars>
          <dgm:bulletEnabled val="1"/>
        </dgm:presLayoutVars>
      </dgm:prSet>
      <dgm:spPr/>
    </dgm:pt>
    <dgm:pt modelId="{C88139EE-D9AD-49B2-A905-03B4456E1F38}" type="pres">
      <dgm:prSet presAssocID="{DFFD40B7-7C40-4A6F-8464-4691E3BCFE67}" presName="ThreeNodes_3_text" presStyleLbl="node1" presStyleIdx="2" presStyleCnt="3">
        <dgm:presLayoutVars>
          <dgm:bulletEnabled val="1"/>
        </dgm:presLayoutVars>
      </dgm:prSet>
      <dgm:spPr/>
    </dgm:pt>
  </dgm:ptLst>
  <dgm:cxnLst>
    <dgm:cxn modelId="{1A250800-8E8C-4CAA-8520-DFC136846B9E}" type="presOf" srcId="{DFFCA83E-3F0C-464E-90DC-3829CD245FE6}" destId="{EA6C75B2-E117-4009-9099-1F5D1BC3B8D0}" srcOrd="0" destOrd="0" presId="urn:microsoft.com/office/officeart/2005/8/layout/vProcess5"/>
    <dgm:cxn modelId="{72CFC10E-FC4D-4469-9E33-1A2E1B78D5E1}" srcId="{DFFD40B7-7C40-4A6F-8464-4691E3BCFE67}" destId="{1D57FFA0-EB14-4A3C-9D70-343A44A018CF}" srcOrd="2" destOrd="0" parTransId="{90DA1CC5-4A61-4470-BE94-05BA8B4E83AF}" sibTransId="{46E0989F-9D40-49B0-AF35-EFA7DCDB92BD}"/>
    <dgm:cxn modelId="{A74EBF12-7E38-4929-876E-B7D04797748C}" type="presOf" srcId="{1D57FFA0-EB14-4A3C-9D70-343A44A018CF}" destId="{C88139EE-D9AD-49B2-A905-03B4456E1F38}" srcOrd="1" destOrd="0" presId="urn:microsoft.com/office/officeart/2005/8/layout/vProcess5"/>
    <dgm:cxn modelId="{BB68AC20-8EB7-4B6E-9F8A-A243F0CAC70F}" type="presOf" srcId="{46E1A9ED-D068-4BAF-BB95-5987AB930E52}" destId="{E05AE11D-6418-46E8-93BC-B9260B2F949E}" srcOrd="0" destOrd="0" presId="urn:microsoft.com/office/officeart/2005/8/layout/vProcess5"/>
    <dgm:cxn modelId="{33C0DB28-E306-464C-8232-1F15D4472E37}" type="presOf" srcId="{3DE922FB-26C0-4F3A-8977-20343023AE57}" destId="{E5065C38-AB5F-4F9E-A1ED-545C83B2DB7E}" srcOrd="0" destOrd="0" presId="urn:microsoft.com/office/officeart/2005/8/layout/vProcess5"/>
    <dgm:cxn modelId="{099A852D-D976-4D55-92C8-36A54B261E0E}" type="presOf" srcId="{1D57FFA0-EB14-4A3C-9D70-343A44A018CF}" destId="{E6B99C53-CCFE-44EB-BE7C-097771DC71A5}" srcOrd="0" destOrd="0" presId="urn:microsoft.com/office/officeart/2005/8/layout/vProcess5"/>
    <dgm:cxn modelId="{2FDD0D3A-7AAA-4ED5-BADE-252C869DC4E9}" type="presOf" srcId="{9CC84981-F015-4D79-875A-8DF783EE3924}" destId="{DC1564B8-2AB0-45DA-83A5-0A288E707928}" srcOrd="0" destOrd="0" presId="urn:microsoft.com/office/officeart/2005/8/layout/vProcess5"/>
    <dgm:cxn modelId="{DBA7B466-83D2-4530-B35C-E0E4CF0F0399}" srcId="{DFFD40B7-7C40-4A6F-8464-4691E3BCFE67}" destId="{3DE922FB-26C0-4F3A-8977-20343023AE57}" srcOrd="0" destOrd="0" parTransId="{CC78F15D-DF40-49A8-A76C-F2CB741CCC3F}" sibTransId="{DFFCA83E-3F0C-464E-90DC-3829CD245FE6}"/>
    <dgm:cxn modelId="{4CF3166D-937A-498B-99A5-BCB5AA7734F8}" srcId="{DFFD40B7-7C40-4A6F-8464-4691E3BCFE67}" destId="{46E1A9ED-D068-4BAF-BB95-5987AB930E52}" srcOrd="1" destOrd="0" parTransId="{77C1BD43-B155-4292-815C-957352EB0230}" sibTransId="{9CC84981-F015-4D79-875A-8DF783EE3924}"/>
    <dgm:cxn modelId="{D3DC4973-C0F8-41E7-B885-9497ECC7C178}" type="presOf" srcId="{3DE922FB-26C0-4F3A-8977-20343023AE57}" destId="{BA669BD4-4FAA-4D54-9E03-42355D9F4B54}" srcOrd="1" destOrd="0" presId="urn:microsoft.com/office/officeart/2005/8/layout/vProcess5"/>
    <dgm:cxn modelId="{368B679E-8837-48BB-B69F-DD1D8B818FE6}" type="presOf" srcId="{DFFD40B7-7C40-4A6F-8464-4691E3BCFE67}" destId="{E98471E3-9385-4A9B-B30B-F95DB08FB7D0}" srcOrd="0" destOrd="0" presId="urn:microsoft.com/office/officeart/2005/8/layout/vProcess5"/>
    <dgm:cxn modelId="{09169DD3-7369-4543-A3B6-E745A56BC9FC}" type="presOf" srcId="{46E1A9ED-D068-4BAF-BB95-5987AB930E52}" destId="{7C0554B3-EF33-4EB8-9059-D2466A1AEF17}" srcOrd="1" destOrd="0" presId="urn:microsoft.com/office/officeart/2005/8/layout/vProcess5"/>
    <dgm:cxn modelId="{6EC428D3-CFE6-4385-9BCC-A32DEE0C1EFF}" type="presParOf" srcId="{E98471E3-9385-4A9B-B30B-F95DB08FB7D0}" destId="{F285F945-8070-43F1-A1A2-EA2E0838AD68}" srcOrd="0" destOrd="0" presId="urn:microsoft.com/office/officeart/2005/8/layout/vProcess5"/>
    <dgm:cxn modelId="{3FC93C84-1B02-491F-B7F1-48F5349C2640}" type="presParOf" srcId="{E98471E3-9385-4A9B-B30B-F95DB08FB7D0}" destId="{E5065C38-AB5F-4F9E-A1ED-545C83B2DB7E}" srcOrd="1" destOrd="0" presId="urn:microsoft.com/office/officeart/2005/8/layout/vProcess5"/>
    <dgm:cxn modelId="{22815341-9509-4CFA-9795-B55DBAD20907}" type="presParOf" srcId="{E98471E3-9385-4A9B-B30B-F95DB08FB7D0}" destId="{E05AE11D-6418-46E8-93BC-B9260B2F949E}" srcOrd="2" destOrd="0" presId="urn:microsoft.com/office/officeart/2005/8/layout/vProcess5"/>
    <dgm:cxn modelId="{0BA91FCD-A23C-4F44-9A82-1A8DD4EBFC82}" type="presParOf" srcId="{E98471E3-9385-4A9B-B30B-F95DB08FB7D0}" destId="{E6B99C53-CCFE-44EB-BE7C-097771DC71A5}" srcOrd="3" destOrd="0" presId="urn:microsoft.com/office/officeart/2005/8/layout/vProcess5"/>
    <dgm:cxn modelId="{F9D9A495-70FD-445C-9531-ABAE81AD2F12}" type="presParOf" srcId="{E98471E3-9385-4A9B-B30B-F95DB08FB7D0}" destId="{EA6C75B2-E117-4009-9099-1F5D1BC3B8D0}" srcOrd="4" destOrd="0" presId="urn:microsoft.com/office/officeart/2005/8/layout/vProcess5"/>
    <dgm:cxn modelId="{B0ECF8FA-2A24-48E6-A0D6-9415962DA258}" type="presParOf" srcId="{E98471E3-9385-4A9B-B30B-F95DB08FB7D0}" destId="{DC1564B8-2AB0-45DA-83A5-0A288E707928}" srcOrd="5" destOrd="0" presId="urn:microsoft.com/office/officeart/2005/8/layout/vProcess5"/>
    <dgm:cxn modelId="{3C490B78-FDE4-4101-AA02-857BB8C73C69}" type="presParOf" srcId="{E98471E3-9385-4A9B-B30B-F95DB08FB7D0}" destId="{BA669BD4-4FAA-4D54-9E03-42355D9F4B54}" srcOrd="6" destOrd="0" presId="urn:microsoft.com/office/officeart/2005/8/layout/vProcess5"/>
    <dgm:cxn modelId="{3B9E746A-6126-40B7-804D-07B737DE2343}" type="presParOf" srcId="{E98471E3-9385-4A9B-B30B-F95DB08FB7D0}" destId="{7C0554B3-EF33-4EB8-9059-D2466A1AEF17}" srcOrd="7" destOrd="0" presId="urn:microsoft.com/office/officeart/2005/8/layout/vProcess5"/>
    <dgm:cxn modelId="{49C25128-FC9F-48C6-A4F1-1E681578DA09}" type="presParOf" srcId="{E98471E3-9385-4A9B-B30B-F95DB08FB7D0}" destId="{C88139EE-D9AD-49B2-A905-03B4456E1F3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ACA204-8522-4F4A-A1AB-7FF6568032BB}" type="doc">
      <dgm:prSet loTypeId="urn:microsoft.com/office/officeart/2005/8/layout/vProcess5" loCatId="process" qsTypeId="urn:microsoft.com/office/officeart/2005/8/quickstyle/simple1" qsCatId="simple" csTypeId="urn:microsoft.com/office/officeart/2005/8/colors/accent2_2" csCatId="accent2"/>
      <dgm:spPr/>
      <dgm:t>
        <a:bodyPr/>
        <a:lstStyle/>
        <a:p>
          <a:endParaRPr lang="en-US"/>
        </a:p>
      </dgm:t>
    </dgm:pt>
    <dgm:pt modelId="{73820C7A-02CC-4BBA-A2E1-A3D502E55CB4}">
      <dgm:prSet custT="1"/>
      <dgm:spPr/>
      <dgm:t>
        <a:bodyPr/>
        <a:lstStyle/>
        <a:p>
          <a:r>
            <a:rPr lang="en-US" sz="2300" b="0" i="0" dirty="0"/>
            <a:t>Target Segment: Family-oriented and budget-conscious customers.</a:t>
          </a:r>
          <a:endParaRPr lang="en-US" sz="2300" dirty="0"/>
        </a:p>
      </dgm:t>
    </dgm:pt>
    <dgm:pt modelId="{4F913896-9701-42E5-9D69-D4127A79E60E}" type="parTrans" cxnId="{BD37D1BB-DAB4-4ADB-8F3F-4ADA77E05171}">
      <dgm:prSet/>
      <dgm:spPr/>
      <dgm:t>
        <a:bodyPr/>
        <a:lstStyle/>
        <a:p>
          <a:endParaRPr lang="en-US"/>
        </a:p>
      </dgm:t>
    </dgm:pt>
    <dgm:pt modelId="{AA7E07F4-C920-405C-8CD7-70FD27EF714D}" type="sibTrans" cxnId="{BD37D1BB-DAB4-4ADB-8F3F-4ADA77E05171}">
      <dgm:prSet/>
      <dgm:spPr/>
      <dgm:t>
        <a:bodyPr/>
        <a:lstStyle/>
        <a:p>
          <a:endParaRPr lang="en-US"/>
        </a:p>
      </dgm:t>
    </dgm:pt>
    <dgm:pt modelId="{AF338869-5AE5-438E-9F07-0E96E18EC150}">
      <dgm:prSet custT="1"/>
      <dgm:spPr/>
      <dgm:t>
        <a:bodyPr/>
        <a:lstStyle/>
        <a:p>
          <a:r>
            <a:rPr lang="en-US" sz="2300" b="0" i="0" dirty="0"/>
            <a:t>Demographic Characteristics: Diverse age groups, primarily families seeking value.</a:t>
          </a:r>
          <a:endParaRPr lang="en-US" sz="2300" dirty="0"/>
        </a:p>
      </dgm:t>
    </dgm:pt>
    <dgm:pt modelId="{5398052F-1D82-47EF-841D-142D0CF74A2F}" type="parTrans" cxnId="{0AE6E66B-6809-4BA5-8522-912698DC0206}">
      <dgm:prSet/>
      <dgm:spPr/>
      <dgm:t>
        <a:bodyPr/>
        <a:lstStyle/>
        <a:p>
          <a:endParaRPr lang="en-US"/>
        </a:p>
      </dgm:t>
    </dgm:pt>
    <dgm:pt modelId="{1B5A1F6F-2E76-4D6D-931E-F2B5690BA743}" type="sibTrans" cxnId="{0AE6E66B-6809-4BA5-8522-912698DC0206}">
      <dgm:prSet/>
      <dgm:spPr/>
      <dgm:t>
        <a:bodyPr/>
        <a:lstStyle/>
        <a:p>
          <a:endParaRPr lang="en-US"/>
        </a:p>
      </dgm:t>
    </dgm:pt>
    <dgm:pt modelId="{388EB311-869D-48DF-AE8A-E7370D440B0E}">
      <dgm:prSet custT="1"/>
      <dgm:spPr/>
      <dgm:t>
        <a:bodyPr/>
        <a:lstStyle/>
        <a:p>
          <a:r>
            <a:rPr lang="en-US" sz="2300" b="0" i="0" dirty="0"/>
            <a:t>Psychographic Characteristics: Price-sensitive, prioritize affordability without sacrificing quality.</a:t>
          </a:r>
          <a:endParaRPr lang="en-US" sz="2300" dirty="0"/>
        </a:p>
      </dgm:t>
    </dgm:pt>
    <dgm:pt modelId="{5EB0C881-0644-4F2D-852D-EB9EBE922246}" type="parTrans" cxnId="{7148640A-32C0-4E38-A9CC-A2ADAB95CE62}">
      <dgm:prSet/>
      <dgm:spPr/>
      <dgm:t>
        <a:bodyPr/>
        <a:lstStyle/>
        <a:p>
          <a:endParaRPr lang="en-US"/>
        </a:p>
      </dgm:t>
    </dgm:pt>
    <dgm:pt modelId="{1B9AD468-123A-47F3-805B-6FD077AC0CF0}" type="sibTrans" cxnId="{7148640A-32C0-4E38-A9CC-A2ADAB95CE62}">
      <dgm:prSet/>
      <dgm:spPr/>
      <dgm:t>
        <a:bodyPr/>
        <a:lstStyle/>
        <a:p>
          <a:endParaRPr lang="en-US"/>
        </a:p>
      </dgm:t>
    </dgm:pt>
    <dgm:pt modelId="{62336125-0FC7-411B-B380-D66B2342EC6D}" type="pres">
      <dgm:prSet presAssocID="{ABACA204-8522-4F4A-A1AB-7FF6568032BB}" presName="outerComposite" presStyleCnt="0">
        <dgm:presLayoutVars>
          <dgm:chMax val="5"/>
          <dgm:dir/>
          <dgm:resizeHandles val="exact"/>
        </dgm:presLayoutVars>
      </dgm:prSet>
      <dgm:spPr/>
    </dgm:pt>
    <dgm:pt modelId="{3CFF2DEB-EEDE-4ABE-BEB2-E7758639DE99}" type="pres">
      <dgm:prSet presAssocID="{ABACA204-8522-4F4A-A1AB-7FF6568032BB}" presName="dummyMaxCanvas" presStyleCnt="0">
        <dgm:presLayoutVars/>
      </dgm:prSet>
      <dgm:spPr/>
    </dgm:pt>
    <dgm:pt modelId="{7125DFFA-BB7B-4698-8E45-AB80296ADF43}" type="pres">
      <dgm:prSet presAssocID="{ABACA204-8522-4F4A-A1AB-7FF6568032BB}" presName="ThreeNodes_1" presStyleLbl="node1" presStyleIdx="0" presStyleCnt="3">
        <dgm:presLayoutVars>
          <dgm:bulletEnabled val="1"/>
        </dgm:presLayoutVars>
      </dgm:prSet>
      <dgm:spPr/>
    </dgm:pt>
    <dgm:pt modelId="{CE1AFE7F-8037-44E0-8041-79D22A5A1329}" type="pres">
      <dgm:prSet presAssocID="{ABACA204-8522-4F4A-A1AB-7FF6568032BB}" presName="ThreeNodes_2" presStyleLbl="node1" presStyleIdx="1" presStyleCnt="3">
        <dgm:presLayoutVars>
          <dgm:bulletEnabled val="1"/>
        </dgm:presLayoutVars>
      </dgm:prSet>
      <dgm:spPr/>
    </dgm:pt>
    <dgm:pt modelId="{EC1364C9-94AC-49F5-BB41-BCFE279EE9EB}" type="pres">
      <dgm:prSet presAssocID="{ABACA204-8522-4F4A-A1AB-7FF6568032BB}" presName="ThreeNodes_3" presStyleLbl="node1" presStyleIdx="2" presStyleCnt="3" custLinFactNeighborX="-1148" custLinFactNeighborY="-72">
        <dgm:presLayoutVars>
          <dgm:bulletEnabled val="1"/>
        </dgm:presLayoutVars>
      </dgm:prSet>
      <dgm:spPr/>
    </dgm:pt>
    <dgm:pt modelId="{741FF9D4-755C-4CA3-8A51-0665F2C422B1}" type="pres">
      <dgm:prSet presAssocID="{ABACA204-8522-4F4A-A1AB-7FF6568032BB}" presName="ThreeConn_1-2" presStyleLbl="fgAccFollowNode1" presStyleIdx="0" presStyleCnt="2">
        <dgm:presLayoutVars>
          <dgm:bulletEnabled val="1"/>
        </dgm:presLayoutVars>
      </dgm:prSet>
      <dgm:spPr/>
    </dgm:pt>
    <dgm:pt modelId="{DA329AB4-28BC-4F8A-B116-D3FFAD095462}" type="pres">
      <dgm:prSet presAssocID="{ABACA204-8522-4F4A-A1AB-7FF6568032BB}" presName="ThreeConn_2-3" presStyleLbl="fgAccFollowNode1" presStyleIdx="1" presStyleCnt="2">
        <dgm:presLayoutVars>
          <dgm:bulletEnabled val="1"/>
        </dgm:presLayoutVars>
      </dgm:prSet>
      <dgm:spPr/>
    </dgm:pt>
    <dgm:pt modelId="{8B74745C-87DA-4A97-AA60-F61F7D207675}" type="pres">
      <dgm:prSet presAssocID="{ABACA204-8522-4F4A-A1AB-7FF6568032BB}" presName="ThreeNodes_1_text" presStyleLbl="node1" presStyleIdx="2" presStyleCnt="3">
        <dgm:presLayoutVars>
          <dgm:bulletEnabled val="1"/>
        </dgm:presLayoutVars>
      </dgm:prSet>
      <dgm:spPr/>
    </dgm:pt>
    <dgm:pt modelId="{FA5F7360-1619-4429-A35A-6C7749B574D2}" type="pres">
      <dgm:prSet presAssocID="{ABACA204-8522-4F4A-A1AB-7FF6568032BB}" presName="ThreeNodes_2_text" presStyleLbl="node1" presStyleIdx="2" presStyleCnt="3">
        <dgm:presLayoutVars>
          <dgm:bulletEnabled val="1"/>
        </dgm:presLayoutVars>
      </dgm:prSet>
      <dgm:spPr/>
    </dgm:pt>
    <dgm:pt modelId="{5968701E-1EFA-4901-A96F-DB94952FDCDB}" type="pres">
      <dgm:prSet presAssocID="{ABACA204-8522-4F4A-A1AB-7FF6568032BB}" presName="ThreeNodes_3_text" presStyleLbl="node1" presStyleIdx="2" presStyleCnt="3">
        <dgm:presLayoutVars>
          <dgm:bulletEnabled val="1"/>
        </dgm:presLayoutVars>
      </dgm:prSet>
      <dgm:spPr/>
    </dgm:pt>
  </dgm:ptLst>
  <dgm:cxnLst>
    <dgm:cxn modelId="{7148640A-32C0-4E38-A9CC-A2ADAB95CE62}" srcId="{ABACA204-8522-4F4A-A1AB-7FF6568032BB}" destId="{388EB311-869D-48DF-AE8A-E7370D440B0E}" srcOrd="2" destOrd="0" parTransId="{5EB0C881-0644-4F2D-852D-EB9EBE922246}" sibTransId="{1B9AD468-123A-47F3-805B-6FD077AC0CF0}"/>
    <dgm:cxn modelId="{1D9BE915-A905-4668-8033-A6778A6E488E}" type="presOf" srcId="{73820C7A-02CC-4BBA-A2E1-A3D502E55CB4}" destId="{8B74745C-87DA-4A97-AA60-F61F7D207675}" srcOrd="1" destOrd="0" presId="urn:microsoft.com/office/officeart/2005/8/layout/vProcess5"/>
    <dgm:cxn modelId="{20A7F423-CA66-49DF-B132-13D5D430681F}" type="presOf" srcId="{ABACA204-8522-4F4A-A1AB-7FF6568032BB}" destId="{62336125-0FC7-411B-B380-D66B2342EC6D}" srcOrd="0" destOrd="0" presId="urn:microsoft.com/office/officeart/2005/8/layout/vProcess5"/>
    <dgm:cxn modelId="{1D451025-3172-45D1-B638-66E6A9A84827}" type="presOf" srcId="{AF338869-5AE5-438E-9F07-0E96E18EC150}" destId="{CE1AFE7F-8037-44E0-8041-79D22A5A1329}" srcOrd="0" destOrd="0" presId="urn:microsoft.com/office/officeart/2005/8/layout/vProcess5"/>
    <dgm:cxn modelId="{B533D629-CEA7-489B-BC76-3CF61D6017FC}" type="presOf" srcId="{388EB311-869D-48DF-AE8A-E7370D440B0E}" destId="{5968701E-1EFA-4901-A96F-DB94952FDCDB}" srcOrd="1" destOrd="0" presId="urn:microsoft.com/office/officeart/2005/8/layout/vProcess5"/>
    <dgm:cxn modelId="{7936786A-BEA8-439A-9512-BB665015175F}" type="presOf" srcId="{AA7E07F4-C920-405C-8CD7-70FD27EF714D}" destId="{741FF9D4-755C-4CA3-8A51-0665F2C422B1}" srcOrd="0" destOrd="0" presId="urn:microsoft.com/office/officeart/2005/8/layout/vProcess5"/>
    <dgm:cxn modelId="{0AE6E66B-6809-4BA5-8522-912698DC0206}" srcId="{ABACA204-8522-4F4A-A1AB-7FF6568032BB}" destId="{AF338869-5AE5-438E-9F07-0E96E18EC150}" srcOrd="1" destOrd="0" parTransId="{5398052F-1D82-47EF-841D-142D0CF74A2F}" sibTransId="{1B5A1F6F-2E76-4D6D-931E-F2B5690BA743}"/>
    <dgm:cxn modelId="{44AD566D-F252-48DB-B07D-A1DEEEF3517E}" type="presOf" srcId="{1B5A1F6F-2E76-4D6D-931E-F2B5690BA743}" destId="{DA329AB4-28BC-4F8A-B116-D3FFAD095462}" srcOrd="0" destOrd="0" presId="urn:microsoft.com/office/officeart/2005/8/layout/vProcess5"/>
    <dgm:cxn modelId="{5FF59052-7F5A-44C5-807C-02424FC5D27D}" type="presOf" srcId="{388EB311-869D-48DF-AE8A-E7370D440B0E}" destId="{EC1364C9-94AC-49F5-BB41-BCFE279EE9EB}" srcOrd="0" destOrd="0" presId="urn:microsoft.com/office/officeart/2005/8/layout/vProcess5"/>
    <dgm:cxn modelId="{4584C27A-8C28-4683-A667-9D677F2D86F2}" type="presOf" srcId="{73820C7A-02CC-4BBA-A2E1-A3D502E55CB4}" destId="{7125DFFA-BB7B-4698-8E45-AB80296ADF43}" srcOrd="0" destOrd="0" presId="urn:microsoft.com/office/officeart/2005/8/layout/vProcess5"/>
    <dgm:cxn modelId="{BD37D1BB-DAB4-4ADB-8F3F-4ADA77E05171}" srcId="{ABACA204-8522-4F4A-A1AB-7FF6568032BB}" destId="{73820C7A-02CC-4BBA-A2E1-A3D502E55CB4}" srcOrd="0" destOrd="0" parTransId="{4F913896-9701-42E5-9D69-D4127A79E60E}" sibTransId="{AA7E07F4-C920-405C-8CD7-70FD27EF714D}"/>
    <dgm:cxn modelId="{0A351CC1-CBEA-449E-97E9-4A8304494038}" type="presOf" srcId="{AF338869-5AE5-438E-9F07-0E96E18EC150}" destId="{FA5F7360-1619-4429-A35A-6C7749B574D2}" srcOrd="1" destOrd="0" presId="urn:microsoft.com/office/officeart/2005/8/layout/vProcess5"/>
    <dgm:cxn modelId="{E8DBA5E7-95B6-477C-9838-F3DD5872972B}" type="presParOf" srcId="{62336125-0FC7-411B-B380-D66B2342EC6D}" destId="{3CFF2DEB-EEDE-4ABE-BEB2-E7758639DE99}" srcOrd="0" destOrd="0" presId="urn:microsoft.com/office/officeart/2005/8/layout/vProcess5"/>
    <dgm:cxn modelId="{92E01064-B7BB-4C4E-A898-14E00098D5CC}" type="presParOf" srcId="{62336125-0FC7-411B-B380-D66B2342EC6D}" destId="{7125DFFA-BB7B-4698-8E45-AB80296ADF43}" srcOrd="1" destOrd="0" presId="urn:microsoft.com/office/officeart/2005/8/layout/vProcess5"/>
    <dgm:cxn modelId="{82DDDB9F-1CD5-451B-98BE-BCF2B39E6459}" type="presParOf" srcId="{62336125-0FC7-411B-B380-D66B2342EC6D}" destId="{CE1AFE7F-8037-44E0-8041-79D22A5A1329}" srcOrd="2" destOrd="0" presId="urn:microsoft.com/office/officeart/2005/8/layout/vProcess5"/>
    <dgm:cxn modelId="{9F34F2F8-8A77-4EAF-8EB4-6DD915D5E58F}" type="presParOf" srcId="{62336125-0FC7-411B-B380-D66B2342EC6D}" destId="{EC1364C9-94AC-49F5-BB41-BCFE279EE9EB}" srcOrd="3" destOrd="0" presId="urn:microsoft.com/office/officeart/2005/8/layout/vProcess5"/>
    <dgm:cxn modelId="{A3A75BDB-1316-425C-BD37-3C5B2AD698F8}" type="presParOf" srcId="{62336125-0FC7-411B-B380-D66B2342EC6D}" destId="{741FF9D4-755C-4CA3-8A51-0665F2C422B1}" srcOrd="4" destOrd="0" presId="urn:microsoft.com/office/officeart/2005/8/layout/vProcess5"/>
    <dgm:cxn modelId="{5ACF2879-D8FB-4E3C-AEB7-D9CDE027FE06}" type="presParOf" srcId="{62336125-0FC7-411B-B380-D66B2342EC6D}" destId="{DA329AB4-28BC-4F8A-B116-D3FFAD095462}" srcOrd="5" destOrd="0" presId="urn:microsoft.com/office/officeart/2005/8/layout/vProcess5"/>
    <dgm:cxn modelId="{0980D5A0-49BB-48E4-86DA-F8B3278CAC8A}" type="presParOf" srcId="{62336125-0FC7-411B-B380-D66B2342EC6D}" destId="{8B74745C-87DA-4A97-AA60-F61F7D207675}" srcOrd="6" destOrd="0" presId="urn:microsoft.com/office/officeart/2005/8/layout/vProcess5"/>
    <dgm:cxn modelId="{B472BE12-5FBA-4616-9D37-89A45AD24A6E}" type="presParOf" srcId="{62336125-0FC7-411B-B380-D66B2342EC6D}" destId="{FA5F7360-1619-4429-A35A-6C7749B574D2}" srcOrd="7" destOrd="0" presId="urn:microsoft.com/office/officeart/2005/8/layout/vProcess5"/>
    <dgm:cxn modelId="{36DC55A7-A493-497B-ADAF-7BB550752318}" type="presParOf" srcId="{62336125-0FC7-411B-B380-D66B2342EC6D}" destId="{5968701E-1EFA-4901-A96F-DB94952FDCDB}"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F980D5-87C6-4A01-943E-AD28370DFE0F}" type="doc">
      <dgm:prSet loTypeId="urn:microsoft.com/office/officeart/2005/8/layout/vProcess5" loCatId="process" qsTypeId="urn:microsoft.com/office/officeart/2005/8/quickstyle/simple4" qsCatId="simple" csTypeId="urn:microsoft.com/office/officeart/2005/8/colors/accent1_2" csCatId="accent1"/>
      <dgm:spPr/>
      <dgm:t>
        <a:bodyPr/>
        <a:lstStyle/>
        <a:p>
          <a:endParaRPr lang="en-US"/>
        </a:p>
      </dgm:t>
    </dgm:pt>
    <dgm:pt modelId="{8C525F5E-592B-49E9-9F83-E0E991961168}">
      <dgm:prSet/>
      <dgm:spPr/>
      <dgm:t>
        <a:bodyPr/>
        <a:lstStyle/>
        <a:p>
          <a:r>
            <a:rPr lang="en-US" b="0" i="0" dirty="0"/>
            <a:t>Target Segment: Discerning customers seeking gourmet groceries and fine wines.</a:t>
          </a:r>
          <a:endParaRPr lang="en-US" dirty="0"/>
        </a:p>
      </dgm:t>
    </dgm:pt>
    <dgm:pt modelId="{7A255725-B7C5-4A5F-B418-91BF4D8240B7}" type="parTrans" cxnId="{A0CEBE85-2B81-40F6-ACC1-A73F8317F869}">
      <dgm:prSet/>
      <dgm:spPr/>
      <dgm:t>
        <a:bodyPr/>
        <a:lstStyle/>
        <a:p>
          <a:endParaRPr lang="en-US"/>
        </a:p>
      </dgm:t>
    </dgm:pt>
    <dgm:pt modelId="{EEF56B14-84C1-4915-B728-3D88A9F73847}" type="sibTrans" cxnId="{A0CEBE85-2B81-40F6-ACC1-A73F8317F869}">
      <dgm:prSet/>
      <dgm:spPr/>
      <dgm:t>
        <a:bodyPr/>
        <a:lstStyle/>
        <a:p>
          <a:endParaRPr lang="en-US"/>
        </a:p>
      </dgm:t>
    </dgm:pt>
    <dgm:pt modelId="{AA198239-E663-4729-BD65-FB87CDD99CDA}">
      <dgm:prSet/>
      <dgm:spPr/>
      <dgm:t>
        <a:bodyPr/>
        <a:lstStyle/>
        <a:p>
          <a:r>
            <a:rPr lang="en-US" b="0" i="0" dirty="0"/>
            <a:t>Demographic Characteristics: Affluent individuals with a preference for luxury or niche market products.</a:t>
          </a:r>
          <a:endParaRPr lang="en-US" dirty="0"/>
        </a:p>
      </dgm:t>
    </dgm:pt>
    <dgm:pt modelId="{61DB90B8-E9D1-4B2D-96FF-1BBCB0C4D2D1}" type="parTrans" cxnId="{E16059E0-2BE4-433F-8C41-09A83AA53043}">
      <dgm:prSet/>
      <dgm:spPr/>
      <dgm:t>
        <a:bodyPr/>
        <a:lstStyle/>
        <a:p>
          <a:endParaRPr lang="en-US"/>
        </a:p>
      </dgm:t>
    </dgm:pt>
    <dgm:pt modelId="{495D9793-3934-4626-8208-95D4B7CB7FE2}" type="sibTrans" cxnId="{E16059E0-2BE4-433F-8C41-09A83AA53043}">
      <dgm:prSet/>
      <dgm:spPr/>
      <dgm:t>
        <a:bodyPr/>
        <a:lstStyle/>
        <a:p>
          <a:endParaRPr lang="en-US"/>
        </a:p>
      </dgm:t>
    </dgm:pt>
    <dgm:pt modelId="{E368402D-DFE7-45ED-9DAF-A47A8495E5BE}">
      <dgm:prSet/>
      <dgm:spPr/>
      <dgm:t>
        <a:bodyPr/>
        <a:lstStyle/>
        <a:p>
          <a:r>
            <a:rPr lang="en-US" b="0" i="0" dirty="0"/>
            <a:t>Psychographic Characteristics: Expect high-quality customer service, products, and an exclusive shopping experience.</a:t>
          </a:r>
          <a:endParaRPr lang="en-US" dirty="0"/>
        </a:p>
      </dgm:t>
    </dgm:pt>
    <dgm:pt modelId="{0C603EDC-C779-4A80-9E71-4A5BF69D2362}" type="parTrans" cxnId="{6A0644B9-D9EB-41C9-90BA-8E264BABA0BD}">
      <dgm:prSet/>
      <dgm:spPr/>
      <dgm:t>
        <a:bodyPr/>
        <a:lstStyle/>
        <a:p>
          <a:endParaRPr lang="en-US"/>
        </a:p>
      </dgm:t>
    </dgm:pt>
    <dgm:pt modelId="{D2BE45CB-C0B2-477A-B2F2-573682DA43D8}" type="sibTrans" cxnId="{6A0644B9-D9EB-41C9-90BA-8E264BABA0BD}">
      <dgm:prSet/>
      <dgm:spPr/>
      <dgm:t>
        <a:bodyPr/>
        <a:lstStyle/>
        <a:p>
          <a:endParaRPr lang="en-US"/>
        </a:p>
      </dgm:t>
    </dgm:pt>
    <dgm:pt modelId="{BF7EB724-C84C-4784-9DFD-894DE5C6CB44}" type="pres">
      <dgm:prSet presAssocID="{1DF980D5-87C6-4A01-943E-AD28370DFE0F}" presName="outerComposite" presStyleCnt="0">
        <dgm:presLayoutVars>
          <dgm:chMax val="5"/>
          <dgm:dir/>
          <dgm:resizeHandles val="exact"/>
        </dgm:presLayoutVars>
      </dgm:prSet>
      <dgm:spPr/>
    </dgm:pt>
    <dgm:pt modelId="{935F4DB6-A1EB-41E3-B7B6-23E1A0FA8A97}" type="pres">
      <dgm:prSet presAssocID="{1DF980D5-87C6-4A01-943E-AD28370DFE0F}" presName="dummyMaxCanvas" presStyleCnt="0">
        <dgm:presLayoutVars/>
      </dgm:prSet>
      <dgm:spPr/>
    </dgm:pt>
    <dgm:pt modelId="{3F57FCB3-87C4-439D-A6A9-8D9F290CC670}" type="pres">
      <dgm:prSet presAssocID="{1DF980D5-87C6-4A01-943E-AD28370DFE0F}" presName="ThreeNodes_1" presStyleLbl="node1" presStyleIdx="0" presStyleCnt="3" custLinFactNeighborX="31" custLinFactNeighborY="-2740">
        <dgm:presLayoutVars>
          <dgm:bulletEnabled val="1"/>
        </dgm:presLayoutVars>
      </dgm:prSet>
      <dgm:spPr/>
    </dgm:pt>
    <dgm:pt modelId="{CC43167D-8777-4AF8-8A9F-39B60888741F}" type="pres">
      <dgm:prSet presAssocID="{1DF980D5-87C6-4A01-943E-AD28370DFE0F}" presName="ThreeNodes_2" presStyleLbl="node1" presStyleIdx="1" presStyleCnt="3">
        <dgm:presLayoutVars>
          <dgm:bulletEnabled val="1"/>
        </dgm:presLayoutVars>
      </dgm:prSet>
      <dgm:spPr/>
    </dgm:pt>
    <dgm:pt modelId="{F7A0DD76-21C1-4E5C-A9D4-9CF3D438F936}" type="pres">
      <dgm:prSet presAssocID="{1DF980D5-87C6-4A01-943E-AD28370DFE0F}" presName="ThreeNodes_3" presStyleLbl="node1" presStyleIdx="2" presStyleCnt="3">
        <dgm:presLayoutVars>
          <dgm:bulletEnabled val="1"/>
        </dgm:presLayoutVars>
      </dgm:prSet>
      <dgm:spPr/>
    </dgm:pt>
    <dgm:pt modelId="{CFE1D180-DD1A-4002-9649-4648DBA67C22}" type="pres">
      <dgm:prSet presAssocID="{1DF980D5-87C6-4A01-943E-AD28370DFE0F}" presName="ThreeConn_1-2" presStyleLbl="fgAccFollowNode1" presStyleIdx="0" presStyleCnt="2">
        <dgm:presLayoutVars>
          <dgm:bulletEnabled val="1"/>
        </dgm:presLayoutVars>
      </dgm:prSet>
      <dgm:spPr/>
    </dgm:pt>
    <dgm:pt modelId="{9F09BB59-2893-439D-875F-54675C2FE30C}" type="pres">
      <dgm:prSet presAssocID="{1DF980D5-87C6-4A01-943E-AD28370DFE0F}" presName="ThreeConn_2-3" presStyleLbl="fgAccFollowNode1" presStyleIdx="1" presStyleCnt="2">
        <dgm:presLayoutVars>
          <dgm:bulletEnabled val="1"/>
        </dgm:presLayoutVars>
      </dgm:prSet>
      <dgm:spPr/>
    </dgm:pt>
    <dgm:pt modelId="{8A90AF2D-689D-4BE7-BCF9-634B84DBFD47}" type="pres">
      <dgm:prSet presAssocID="{1DF980D5-87C6-4A01-943E-AD28370DFE0F}" presName="ThreeNodes_1_text" presStyleLbl="node1" presStyleIdx="2" presStyleCnt="3">
        <dgm:presLayoutVars>
          <dgm:bulletEnabled val="1"/>
        </dgm:presLayoutVars>
      </dgm:prSet>
      <dgm:spPr/>
    </dgm:pt>
    <dgm:pt modelId="{93F8C72E-1AA7-410D-A821-5B8F4977A484}" type="pres">
      <dgm:prSet presAssocID="{1DF980D5-87C6-4A01-943E-AD28370DFE0F}" presName="ThreeNodes_2_text" presStyleLbl="node1" presStyleIdx="2" presStyleCnt="3">
        <dgm:presLayoutVars>
          <dgm:bulletEnabled val="1"/>
        </dgm:presLayoutVars>
      </dgm:prSet>
      <dgm:spPr/>
    </dgm:pt>
    <dgm:pt modelId="{ECC4B333-7803-4921-AFA9-89ABE72C2ADD}" type="pres">
      <dgm:prSet presAssocID="{1DF980D5-87C6-4A01-943E-AD28370DFE0F}" presName="ThreeNodes_3_text" presStyleLbl="node1" presStyleIdx="2" presStyleCnt="3">
        <dgm:presLayoutVars>
          <dgm:bulletEnabled val="1"/>
        </dgm:presLayoutVars>
      </dgm:prSet>
      <dgm:spPr/>
    </dgm:pt>
  </dgm:ptLst>
  <dgm:cxnLst>
    <dgm:cxn modelId="{BEC5D20F-6325-4844-AB8E-51A0D9E82120}" type="presOf" srcId="{8C525F5E-592B-49E9-9F83-E0E991961168}" destId="{3F57FCB3-87C4-439D-A6A9-8D9F290CC670}" srcOrd="0" destOrd="0" presId="urn:microsoft.com/office/officeart/2005/8/layout/vProcess5"/>
    <dgm:cxn modelId="{89193E29-D94C-4BDD-8970-5A282AB07947}" type="presOf" srcId="{EEF56B14-84C1-4915-B728-3D88A9F73847}" destId="{CFE1D180-DD1A-4002-9649-4648DBA67C22}" srcOrd="0" destOrd="0" presId="urn:microsoft.com/office/officeart/2005/8/layout/vProcess5"/>
    <dgm:cxn modelId="{A9574C3B-31FF-4073-B7AE-2C3184324221}" type="presOf" srcId="{AA198239-E663-4729-BD65-FB87CDD99CDA}" destId="{CC43167D-8777-4AF8-8A9F-39B60888741F}" srcOrd="0" destOrd="0" presId="urn:microsoft.com/office/officeart/2005/8/layout/vProcess5"/>
    <dgm:cxn modelId="{9A26A444-BC16-4C07-A124-4DB7FE06E128}" type="presOf" srcId="{E368402D-DFE7-45ED-9DAF-A47A8495E5BE}" destId="{ECC4B333-7803-4921-AFA9-89ABE72C2ADD}" srcOrd="1" destOrd="0" presId="urn:microsoft.com/office/officeart/2005/8/layout/vProcess5"/>
    <dgm:cxn modelId="{78991568-C52D-46CC-B06A-C1EF4D532741}" type="presOf" srcId="{E368402D-DFE7-45ED-9DAF-A47A8495E5BE}" destId="{F7A0DD76-21C1-4E5C-A9D4-9CF3D438F936}" srcOrd="0" destOrd="0" presId="urn:microsoft.com/office/officeart/2005/8/layout/vProcess5"/>
    <dgm:cxn modelId="{F2A41F4C-5022-49E3-B028-E2E435476982}" type="presOf" srcId="{8C525F5E-592B-49E9-9F83-E0E991961168}" destId="{8A90AF2D-689D-4BE7-BCF9-634B84DBFD47}" srcOrd="1" destOrd="0" presId="urn:microsoft.com/office/officeart/2005/8/layout/vProcess5"/>
    <dgm:cxn modelId="{A0CEBE85-2B81-40F6-ACC1-A73F8317F869}" srcId="{1DF980D5-87C6-4A01-943E-AD28370DFE0F}" destId="{8C525F5E-592B-49E9-9F83-E0E991961168}" srcOrd="0" destOrd="0" parTransId="{7A255725-B7C5-4A5F-B418-91BF4D8240B7}" sibTransId="{EEF56B14-84C1-4915-B728-3D88A9F73847}"/>
    <dgm:cxn modelId="{6A0644B9-D9EB-41C9-90BA-8E264BABA0BD}" srcId="{1DF980D5-87C6-4A01-943E-AD28370DFE0F}" destId="{E368402D-DFE7-45ED-9DAF-A47A8495E5BE}" srcOrd="2" destOrd="0" parTransId="{0C603EDC-C779-4A80-9E71-4A5BF69D2362}" sibTransId="{D2BE45CB-C0B2-477A-B2F2-573682DA43D8}"/>
    <dgm:cxn modelId="{B8E84ED6-5CA7-4E47-980D-D00CC0CC7513}" type="presOf" srcId="{1DF980D5-87C6-4A01-943E-AD28370DFE0F}" destId="{BF7EB724-C84C-4784-9DFD-894DE5C6CB44}" srcOrd="0" destOrd="0" presId="urn:microsoft.com/office/officeart/2005/8/layout/vProcess5"/>
    <dgm:cxn modelId="{E16059E0-2BE4-433F-8C41-09A83AA53043}" srcId="{1DF980D5-87C6-4A01-943E-AD28370DFE0F}" destId="{AA198239-E663-4729-BD65-FB87CDD99CDA}" srcOrd="1" destOrd="0" parTransId="{61DB90B8-E9D1-4B2D-96FF-1BBCB0C4D2D1}" sibTransId="{495D9793-3934-4626-8208-95D4B7CB7FE2}"/>
    <dgm:cxn modelId="{EA03B9E5-4035-4A8B-B1BE-E2C0E4662C2B}" type="presOf" srcId="{AA198239-E663-4729-BD65-FB87CDD99CDA}" destId="{93F8C72E-1AA7-410D-A821-5B8F4977A484}" srcOrd="1" destOrd="0" presId="urn:microsoft.com/office/officeart/2005/8/layout/vProcess5"/>
    <dgm:cxn modelId="{58DC01F5-D40D-4746-ADC6-DAABAD59638F}" type="presOf" srcId="{495D9793-3934-4626-8208-95D4B7CB7FE2}" destId="{9F09BB59-2893-439D-875F-54675C2FE30C}" srcOrd="0" destOrd="0" presId="urn:microsoft.com/office/officeart/2005/8/layout/vProcess5"/>
    <dgm:cxn modelId="{5600E760-0D4C-446E-A6CA-5596D6485AB8}" type="presParOf" srcId="{BF7EB724-C84C-4784-9DFD-894DE5C6CB44}" destId="{935F4DB6-A1EB-41E3-B7B6-23E1A0FA8A97}" srcOrd="0" destOrd="0" presId="urn:microsoft.com/office/officeart/2005/8/layout/vProcess5"/>
    <dgm:cxn modelId="{FA9E01B8-E0DD-4F33-8B87-86E088C5D40A}" type="presParOf" srcId="{BF7EB724-C84C-4784-9DFD-894DE5C6CB44}" destId="{3F57FCB3-87C4-439D-A6A9-8D9F290CC670}" srcOrd="1" destOrd="0" presId="urn:microsoft.com/office/officeart/2005/8/layout/vProcess5"/>
    <dgm:cxn modelId="{D83FA4CA-DA39-43AC-8B4D-89D77702007B}" type="presParOf" srcId="{BF7EB724-C84C-4784-9DFD-894DE5C6CB44}" destId="{CC43167D-8777-4AF8-8A9F-39B60888741F}" srcOrd="2" destOrd="0" presId="urn:microsoft.com/office/officeart/2005/8/layout/vProcess5"/>
    <dgm:cxn modelId="{CD2A2353-AEC4-4F7E-95B0-3F41B7350255}" type="presParOf" srcId="{BF7EB724-C84C-4784-9DFD-894DE5C6CB44}" destId="{F7A0DD76-21C1-4E5C-A9D4-9CF3D438F936}" srcOrd="3" destOrd="0" presId="urn:microsoft.com/office/officeart/2005/8/layout/vProcess5"/>
    <dgm:cxn modelId="{F0DAE40F-DE52-4739-80E1-E37F0E56BEED}" type="presParOf" srcId="{BF7EB724-C84C-4784-9DFD-894DE5C6CB44}" destId="{CFE1D180-DD1A-4002-9649-4648DBA67C22}" srcOrd="4" destOrd="0" presId="urn:microsoft.com/office/officeart/2005/8/layout/vProcess5"/>
    <dgm:cxn modelId="{C9FEC90C-0EBE-4400-881A-2724DC5A760A}" type="presParOf" srcId="{BF7EB724-C84C-4784-9DFD-894DE5C6CB44}" destId="{9F09BB59-2893-439D-875F-54675C2FE30C}" srcOrd="5" destOrd="0" presId="urn:microsoft.com/office/officeart/2005/8/layout/vProcess5"/>
    <dgm:cxn modelId="{CAE03660-57BE-40F5-8372-A7AA4C258A4C}" type="presParOf" srcId="{BF7EB724-C84C-4784-9DFD-894DE5C6CB44}" destId="{8A90AF2D-689D-4BE7-BCF9-634B84DBFD47}" srcOrd="6" destOrd="0" presId="urn:microsoft.com/office/officeart/2005/8/layout/vProcess5"/>
    <dgm:cxn modelId="{71ABEE91-688F-4221-A969-2C8C33E8654F}" type="presParOf" srcId="{BF7EB724-C84C-4784-9DFD-894DE5C6CB44}" destId="{93F8C72E-1AA7-410D-A821-5B8F4977A484}" srcOrd="7" destOrd="0" presId="urn:microsoft.com/office/officeart/2005/8/layout/vProcess5"/>
    <dgm:cxn modelId="{378BC60A-95E3-4499-B895-E57F76DC06B4}" type="presParOf" srcId="{BF7EB724-C84C-4784-9DFD-894DE5C6CB44}" destId="{ECC4B333-7803-4921-AFA9-89ABE72C2ADD}"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065C38-AB5F-4F9E-A1ED-545C83B2DB7E}">
      <dsp:nvSpPr>
        <dsp:cNvPr id="0" name=""/>
        <dsp:cNvSpPr/>
      </dsp:nvSpPr>
      <dsp:spPr>
        <a:xfrm>
          <a:off x="0" y="0"/>
          <a:ext cx="8745389" cy="109819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dirty="0"/>
            <a:t>Target Segment: Premium shoppers prioritizing quality and variety.</a:t>
          </a:r>
          <a:endParaRPr lang="en-US" sz="2300" kern="1200" dirty="0"/>
        </a:p>
      </dsp:txBody>
      <dsp:txXfrm>
        <a:off x="32165" y="32165"/>
        <a:ext cx="7560351" cy="1033864"/>
      </dsp:txXfrm>
    </dsp:sp>
    <dsp:sp modelId="{E05AE11D-6418-46E8-93BC-B9260B2F949E}">
      <dsp:nvSpPr>
        <dsp:cNvPr id="0" name=""/>
        <dsp:cNvSpPr/>
      </dsp:nvSpPr>
      <dsp:spPr>
        <a:xfrm>
          <a:off x="771651" y="1281226"/>
          <a:ext cx="8745389" cy="109819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dirty="0"/>
            <a:t>Demographic Characteristics: Higher income individuals, expatriates, and professionals.</a:t>
          </a:r>
          <a:endParaRPr lang="en-US" sz="2300" kern="1200" dirty="0"/>
        </a:p>
      </dsp:txBody>
      <dsp:txXfrm>
        <a:off x="803816" y="1313391"/>
        <a:ext cx="7195580" cy="1033864"/>
      </dsp:txXfrm>
    </dsp:sp>
    <dsp:sp modelId="{E6B99C53-CCFE-44EB-BE7C-097771DC71A5}">
      <dsp:nvSpPr>
        <dsp:cNvPr id="0" name=""/>
        <dsp:cNvSpPr/>
      </dsp:nvSpPr>
      <dsp:spPr>
        <a:xfrm>
          <a:off x="1543303" y="2562453"/>
          <a:ext cx="8745389" cy="109819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dirty="0"/>
            <a:t>Psychographic Characteristics: Quality-conscious, willing to pay premium for fresh produce and organic products, prefer international brands.</a:t>
          </a:r>
          <a:endParaRPr lang="en-US" sz="2300" kern="1200" dirty="0"/>
        </a:p>
      </dsp:txBody>
      <dsp:txXfrm>
        <a:off x="1575468" y="2594618"/>
        <a:ext cx="7195580" cy="1033864"/>
      </dsp:txXfrm>
    </dsp:sp>
    <dsp:sp modelId="{EA6C75B2-E117-4009-9099-1F5D1BC3B8D0}">
      <dsp:nvSpPr>
        <dsp:cNvPr id="0" name=""/>
        <dsp:cNvSpPr/>
      </dsp:nvSpPr>
      <dsp:spPr>
        <a:xfrm>
          <a:off x="8031562" y="832797"/>
          <a:ext cx="713826" cy="713826"/>
        </a:xfrm>
        <a:prstGeom prst="downArrow">
          <a:avLst>
            <a:gd name="adj1" fmla="val 55000"/>
            <a:gd name="adj2" fmla="val 45000"/>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8192173" y="832797"/>
        <a:ext cx="392604" cy="537154"/>
      </dsp:txXfrm>
    </dsp:sp>
    <dsp:sp modelId="{DC1564B8-2AB0-45DA-83A5-0A288E707928}">
      <dsp:nvSpPr>
        <dsp:cNvPr id="0" name=""/>
        <dsp:cNvSpPr/>
      </dsp:nvSpPr>
      <dsp:spPr>
        <a:xfrm>
          <a:off x="8803214" y="2106702"/>
          <a:ext cx="713826" cy="713826"/>
        </a:xfrm>
        <a:prstGeom prst="downArrow">
          <a:avLst>
            <a:gd name="adj1" fmla="val 55000"/>
            <a:gd name="adj2" fmla="val 45000"/>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8963825" y="2106702"/>
        <a:ext cx="392604" cy="5371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5DFFA-BB7B-4698-8E45-AB80296ADF43}">
      <dsp:nvSpPr>
        <dsp:cNvPr id="0" name=""/>
        <dsp:cNvSpPr/>
      </dsp:nvSpPr>
      <dsp:spPr>
        <a:xfrm>
          <a:off x="0" y="0"/>
          <a:ext cx="8745389" cy="109819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dirty="0"/>
            <a:t>Target Segment: Family-oriented and budget-conscious customers.</a:t>
          </a:r>
          <a:endParaRPr lang="en-US" sz="2300" kern="1200" dirty="0"/>
        </a:p>
      </dsp:txBody>
      <dsp:txXfrm>
        <a:off x="32165" y="32165"/>
        <a:ext cx="7560351" cy="1033864"/>
      </dsp:txXfrm>
    </dsp:sp>
    <dsp:sp modelId="{CE1AFE7F-8037-44E0-8041-79D22A5A1329}">
      <dsp:nvSpPr>
        <dsp:cNvPr id="0" name=""/>
        <dsp:cNvSpPr/>
      </dsp:nvSpPr>
      <dsp:spPr>
        <a:xfrm>
          <a:off x="771651" y="1281226"/>
          <a:ext cx="8745389" cy="109819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dirty="0"/>
            <a:t>Demographic Characteristics: Diverse age groups, primarily families seeking value.</a:t>
          </a:r>
          <a:endParaRPr lang="en-US" sz="2300" kern="1200" dirty="0"/>
        </a:p>
      </dsp:txBody>
      <dsp:txXfrm>
        <a:off x="803816" y="1313391"/>
        <a:ext cx="7195580" cy="1033864"/>
      </dsp:txXfrm>
    </dsp:sp>
    <dsp:sp modelId="{EC1364C9-94AC-49F5-BB41-BCFE279EE9EB}">
      <dsp:nvSpPr>
        <dsp:cNvPr id="0" name=""/>
        <dsp:cNvSpPr/>
      </dsp:nvSpPr>
      <dsp:spPr>
        <a:xfrm>
          <a:off x="1442906" y="2561662"/>
          <a:ext cx="8745389" cy="109819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dirty="0"/>
            <a:t>Psychographic Characteristics: Price-sensitive, prioritize affordability without sacrificing quality.</a:t>
          </a:r>
          <a:endParaRPr lang="en-US" sz="2300" kern="1200" dirty="0"/>
        </a:p>
      </dsp:txBody>
      <dsp:txXfrm>
        <a:off x="1475071" y="2593827"/>
        <a:ext cx="7195580" cy="1033864"/>
      </dsp:txXfrm>
    </dsp:sp>
    <dsp:sp modelId="{741FF9D4-755C-4CA3-8A51-0665F2C422B1}">
      <dsp:nvSpPr>
        <dsp:cNvPr id="0" name=""/>
        <dsp:cNvSpPr/>
      </dsp:nvSpPr>
      <dsp:spPr>
        <a:xfrm>
          <a:off x="8031562" y="832797"/>
          <a:ext cx="713826" cy="713826"/>
        </a:xfrm>
        <a:prstGeom prst="downArrow">
          <a:avLst>
            <a:gd name="adj1" fmla="val 55000"/>
            <a:gd name="adj2" fmla="val 45000"/>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8192173" y="832797"/>
        <a:ext cx="392604" cy="537154"/>
      </dsp:txXfrm>
    </dsp:sp>
    <dsp:sp modelId="{DA329AB4-28BC-4F8A-B116-D3FFAD095462}">
      <dsp:nvSpPr>
        <dsp:cNvPr id="0" name=""/>
        <dsp:cNvSpPr/>
      </dsp:nvSpPr>
      <dsp:spPr>
        <a:xfrm>
          <a:off x="8803214" y="2106702"/>
          <a:ext cx="713826" cy="713826"/>
        </a:xfrm>
        <a:prstGeom prst="downArrow">
          <a:avLst>
            <a:gd name="adj1" fmla="val 55000"/>
            <a:gd name="adj2" fmla="val 45000"/>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8963825" y="2106702"/>
        <a:ext cx="392604" cy="5371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7FCB3-87C4-439D-A6A9-8D9F290CC670}">
      <dsp:nvSpPr>
        <dsp:cNvPr id="0" name=""/>
        <dsp:cNvSpPr/>
      </dsp:nvSpPr>
      <dsp:spPr>
        <a:xfrm>
          <a:off x="2711" y="0"/>
          <a:ext cx="8745389" cy="1098194"/>
        </a:xfrm>
        <a:prstGeom prst="roundRect">
          <a:avLst>
            <a:gd name="adj" fmla="val 100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dirty="0"/>
            <a:t>Target Segment: Discerning customers seeking gourmet groceries and fine wines.</a:t>
          </a:r>
          <a:endParaRPr lang="en-US" sz="2300" kern="1200" dirty="0"/>
        </a:p>
      </dsp:txBody>
      <dsp:txXfrm>
        <a:off x="34876" y="32165"/>
        <a:ext cx="7560351" cy="1033864"/>
      </dsp:txXfrm>
    </dsp:sp>
    <dsp:sp modelId="{CC43167D-8777-4AF8-8A9F-39B60888741F}">
      <dsp:nvSpPr>
        <dsp:cNvPr id="0" name=""/>
        <dsp:cNvSpPr/>
      </dsp:nvSpPr>
      <dsp:spPr>
        <a:xfrm>
          <a:off x="771651" y="1281226"/>
          <a:ext cx="8745389" cy="1098194"/>
        </a:xfrm>
        <a:prstGeom prst="roundRect">
          <a:avLst>
            <a:gd name="adj" fmla="val 100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dirty="0"/>
            <a:t>Demographic Characteristics: Affluent individuals with a preference for luxury or niche market products.</a:t>
          </a:r>
          <a:endParaRPr lang="en-US" sz="2300" kern="1200" dirty="0"/>
        </a:p>
      </dsp:txBody>
      <dsp:txXfrm>
        <a:off x="803816" y="1313391"/>
        <a:ext cx="7195580" cy="1033864"/>
      </dsp:txXfrm>
    </dsp:sp>
    <dsp:sp modelId="{F7A0DD76-21C1-4E5C-A9D4-9CF3D438F936}">
      <dsp:nvSpPr>
        <dsp:cNvPr id="0" name=""/>
        <dsp:cNvSpPr/>
      </dsp:nvSpPr>
      <dsp:spPr>
        <a:xfrm>
          <a:off x="1543303" y="2562453"/>
          <a:ext cx="8745389" cy="1098194"/>
        </a:xfrm>
        <a:prstGeom prst="roundRect">
          <a:avLst>
            <a:gd name="adj" fmla="val 100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dirty="0"/>
            <a:t>Psychographic Characteristics: Expect high-quality customer service, products, and an exclusive shopping experience.</a:t>
          </a:r>
          <a:endParaRPr lang="en-US" sz="2300" kern="1200" dirty="0"/>
        </a:p>
      </dsp:txBody>
      <dsp:txXfrm>
        <a:off x="1575468" y="2594618"/>
        <a:ext cx="7195580" cy="1033864"/>
      </dsp:txXfrm>
    </dsp:sp>
    <dsp:sp modelId="{CFE1D180-DD1A-4002-9649-4648DBA67C22}">
      <dsp:nvSpPr>
        <dsp:cNvPr id="0" name=""/>
        <dsp:cNvSpPr/>
      </dsp:nvSpPr>
      <dsp:spPr>
        <a:xfrm>
          <a:off x="8031562" y="832797"/>
          <a:ext cx="713826" cy="71382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8192173" y="832797"/>
        <a:ext cx="392604" cy="537154"/>
      </dsp:txXfrm>
    </dsp:sp>
    <dsp:sp modelId="{9F09BB59-2893-439D-875F-54675C2FE30C}">
      <dsp:nvSpPr>
        <dsp:cNvPr id="0" name=""/>
        <dsp:cNvSpPr/>
      </dsp:nvSpPr>
      <dsp:spPr>
        <a:xfrm>
          <a:off x="8803214" y="2106702"/>
          <a:ext cx="713826" cy="71382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8963825" y="2106702"/>
        <a:ext cx="392604" cy="53715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464472-DAE5-4012-9A5A-CB432293B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w Cen MT" panose="020B0602020104020603" pitchFamily="34" charset="0"/>
            </a:endParaRPr>
          </a:p>
        </p:txBody>
      </p:sp>
      <p:sp>
        <p:nvSpPr>
          <p:cNvPr id="3" name="Date Placeholder 2">
            <a:extLst>
              <a:ext uri="{FF2B5EF4-FFF2-40B4-BE49-F238E27FC236}">
                <a16:creationId xmlns:a16="http://schemas.microsoft.com/office/drawing/2014/main" id="{0586DB41-0314-4E22-8F5A-547FA67B0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33E32-5603-440A-ACDD-7442C88C5FED}" type="datetimeFigureOut">
              <a:rPr lang="en-US" smtClean="0">
                <a:latin typeface="Tw Cen MT" panose="020B0602020104020603" pitchFamily="34" charset="0"/>
              </a:rPr>
              <a:t>2/17/2024</a:t>
            </a:fld>
            <a:endParaRPr lang="en-US" dirty="0">
              <a:latin typeface="Tw Cen MT" panose="020B0602020104020603" pitchFamily="34" charset="0"/>
            </a:endParaRPr>
          </a:p>
        </p:txBody>
      </p:sp>
      <p:sp>
        <p:nvSpPr>
          <p:cNvPr id="4" name="Footer Placeholder 3">
            <a:extLst>
              <a:ext uri="{FF2B5EF4-FFF2-40B4-BE49-F238E27FC236}">
                <a16:creationId xmlns:a16="http://schemas.microsoft.com/office/drawing/2014/main" id="{D563188E-D235-4A3B-823C-E0E10F336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w Cen MT" panose="020B0602020104020603" pitchFamily="34" charset="0"/>
            </a:endParaRPr>
          </a:p>
        </p:txBody>
      </p:sp>
      <p:sp>
        <p:nvSpPr>
          <p:cNvPr id="5" name="Slide Number Placeholder 4">
            <a:extLst>
              <a:ext uri="{FF2B5EF4-FFF2-40B4-BE49-F238E27FC236}">
                <a16:creationId xmlns:a16="http://schemas.microsoft.com/office/drawing/2014/main" id="{04D3A68C-A1CC-4704-8503-01E13B0AE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BB1589-0F8A-400D-AEF4-57688446A2F5}" type="slidenum">
              <a:rPr lang="en-US" smtClean="0">
                <a:latin typeface="Tw Cen MT" panose="020B0602020104020603" pitchFamily="34" charset="0"/>
              </a:rPr>
              <a:t>‹#›</a:t>
            </a:fld>
            <a:endParaRPr lang="en-US" dirty="0">
              <a:latin typeface="Tw Cen MT" panose="020B0602020104020603" pitchFamily="34" charset="0"/>
            </a:endParaRPr>
          </a:p>
        </p:txBody>
      </p:sp>
    </p:spTree>
    <p:extLst>
      <p:ext uri="{BB962C8B-B14F-4D97-AF65-F5344CB8AC3E}">
        <p14:creationId xmlns:p14="http://schemas.microsoft.com/office/powerpoint/2010/main" val="2821910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w Cen MT" panose="020B0602020104020603" pitchFamily="34" charset="0"/>
              </a:defRPr>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w Cen MT" panose="020B0602020104020603" pitchFamily="34" charset="0"/>
              </a:defRPr>
            </a:lvl1pPr>
          </a:lstStyle>
          <a:p>
            <a:fld id="{AF4A386A-BFE4-4655-9801-CBB04655F27A}" type="datetimeFigureOut">
              <a:rPr lang="en-US" noProof="0" smtClean="0"/>
              <a:pPr/>
              <a:t>2/17/2024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w Cen MT" panose="020B0602020104020603" pitchFamily="34" charset="0"/>
              </a:defRPr>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w Cen MT" panose="020B0602020104020603" pitchFamily="34" charset="0"/>
              </a:defRPr>
            </a:lvl1pPr>
          </a:lstStyle>
          <a:p>
            <a:fld id="{DAE5FABD-26C8-4F74-B1E3-45BC91BC9D7B}" type="slidenum">
              <a:rPr lang="en-US" noProof="0" smtClean="0"/>
              <a:pPr/>
              <a:t>‹#›</a:t>
            </a:fld>
            <a:endParaRPr lang="en-US" noProof="0" dirty="0"/>
          </a:p>
        </p:txBody>
      </p:sp>
    </p:spTree>
    <p:extLst>
      <p:ext uri="{BB962C8B-B14F-4D97-AF65-F5344CB8AC3E}">
        <p14:creationId xmlns:p14="http://schemas.microsoft.com/office/powerpoint/2010/main" val="2507753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w Cen MT" panose="020B0602020104020603" pitchFamily="34" charset="0"/>
        <a:ea typeface="+mn-ea"/>
        <a:cs typeface="+mn-cs"/>
      </a:defRPr>
    </a:lvl1pPr>
    <a:lvl2pPr marL="457200" algn="l" defTabSz="914400" rtl="0" eaLnBrk="1" latinLnBrk="0" hangingPunct="1">
      <a:defRPr sz="1200" kern="1200">
        <a:solidFill>
          <a:schemeClr val="tx1"/>
        </a:solidFill>
        <a:latin typeface="Tw Cen MT" panose="020B0602020104020603" pitchFamily="34" charset="0"/>
        <a:ea typeface="+mn-ea"/>
        <a:cs typeface="+mn-cs"/>
      </a:defRPr>
    </a:lvl2pPr>
    <a:lvl3pPr marL="914400" algn="l" defTabSz="914400" rtl="0" eaLnBrk="1" latinLnBrk="0" hangingPunct="1">
      <a:defRPr sz="1200" kern="1200">
        <a:solidFill>
          <a:schemeClr val="tx1"/>
        </a:solidFill>
        <a:latin typeface="Tw Cen MT" panose="020B0602020104020603" pitchFamily="34" charset="0"/>
        <a:ea typeface="+mn-ea"/>
        <a:cs typeface="+mn-cs"/>
      </a:defRPr>
    </a:lvl3pPr>
    <a:lvl4pPr marL="1371600" algn="l" defTabSz="914400" rtl="0" eaLnBrk="1" latinLnBrk="0" hangingPunct="1">
      <a:defRPr sz="1200" kern="1200">
        <a:solidFill>
          <a:schemeClr val="tx1"/>
        </a:solidFill>
        <a:latin typeface="Tw Cen MT" panose="020B0602020104020603" pitchFamily="34" charset="0"/>
        <a:ea typeface="+mn-ea"/>
        <a:cs typeface="+mn-cs"/>
      </a:defRPr>
    </a:lvl4pPr>
    <a:lvl5pPr marL="1828800" algn="l" defTabSz="914400" rtl="0" eaLnBrk="1" latinLnBrk="0" hangingPunct="1">
      <a:defRPr sz="1200" kern="1200">
        <a:solidFill>
          <a:schemeClr val="tx1"/>
        </a:solidFill>
        <a:latin typeface="Tw Cen MT" panose="020B06020201040206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a:t>
            </a:fld>
            <a:endParaRPr lang="en-US" noProof="0" dirty="0"/>
          </a:p>
        </p:txBody>
      </p:sp>
    </p:spTree>
    <p:extLst>
      <p:ext uri="{BB962C8B-B14F-4D97-AF65-F5344CB8AC3E}">
        <p14:creationId xmlns:p14="http://schemas.microsoft.com/office/powerpoint/2010/main" val="3147987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a:t>
            </a:fld>
            <a:endParaRPr lang="en-US" noProof="0" dirty="0"/>
          </a:p>
        </p:txBody>
      </p:sp>
    </p:spTree>
    <p:extLst>
      <p:ext uri="{BB962C8B-B14F-4D97-AF65-F5344CB8AC3E}">
        <p14:creationId xmlns:p14="http://schemas.microsoft.com/office/powerpoint/2010/main" val="744910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2625404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21552918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_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9542597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_sea gree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1488657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_Oran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149718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_Pin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323754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_Light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1176658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_Gre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536208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_Blue_Triangle patch 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05BCA9F-FC20-461D-9118-7EC2AC28D050}"/>
              </a:ext>
              <a:ext uri="{C183D7F6-B498-43B3-948B-1728B52AA6E4}">
                <adec:decorative xmlns:adec="http://schemas.microsoft.com/office/drawing/2017/decorative" val="1"/>
              </a:ext>
            </a:extLst>
          </p:cNvPr>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0409251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8F869F17-9BF3-4974-956D-0CBCD60BA35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14213777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A654DBB0-1027-4E5D-B635-00F2F173A24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33771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1392082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whit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334001" y="112976"/>
            <a:ext cx="6858000" cy="6745024"/>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Text Placeholder 16">
            <a:extLst>
              <a:ext uri="{FF2B5EF4-FFF2-40B4-BE49-F238E27FC236}">
                <a16:creationId xmlns:a16="http://schemas.microsoft.com/office/drawing/2014/main" id="{E59725C5-1168-4A5F-B420-8E0562019687}"/>
              </a:ext>
            </a:extLst>
          </p:cNvPr>
          <p:cNvSpPr>
            <a:spLocks noGrp="1"/>
          </p:cNvSpPr>
          <p:nvPr>
            <p:ph type="body" sz="quarter" idx="19" hasCustomPrompt="1"/>
          </p:nvPr>
        </p:nvSpPr>
        <p:spPr>
          <a:xfrm rot="5400000">
            <a:off x="5238089" y="208890"/>
            <a:ext cx="6745024" cy="6553200"/>
          </a:xfrm>
          <a:gradFill flip="none" rotWithShape="1">
            <a:gsLst>
              <a:gs pos="0">
                <a:schemeClr val="bg1"/>
              </a:gs>
              <a:gs pos="82000">
                <a:schemeClr val="bg1">
                  <a:alpha val="0"/>
                </a:schemeClr>
              </a:gs>
            </a:gsLst>
            <a:lin ang="16200000" scaled="1"/>
            <a:tileRect/>
          </a:gradFill>
          <a:effectLst/>
        </p:spPr>
        <p:txBody>
          <a:bodyPr/>
          <a:lstStyle>
            <a:lvl1pPr marL="0" indent="0">
              <a:buNone/>
              <a:defRPr>
                <a:solidFill>
                  <a:schemeClr val="tx1">
                    <a:alpha val="0"/>
                  </a:schemeClr>
                </a:solidFill>
              </a:defRPr>
            </a:lvl1pPr>
          </a:lstStyle>
          <a:p>
            <a:pPr lvl="0"/>
            <a:r>
              <a:rPr lang="en-US" noProof="0"/>
              <a:t>I</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6" name="Slide Number Placeholder 5">
            <a:extLst>
              <a:ext uri="{FF2B5EF4-FFF2-40B4-BE49-F238E27FC236}">
                <a16:creationId xmlns:a16="http://schemas.microsoft.com/office/drawing/2014/main" id="{7532AFA8-ADE4-4C3E-AF0A-235C724999F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477211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guide id="3" pos="43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Content and half horizontal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11094718" cy="1757126"/>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709677"/>
            <a:ext cx="11094717" cy="1500876"/>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4232B29A-2701-4A73-83CF-09E0AB1B2DD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9464107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Content and half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5775959" cy="3543552"/>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6553200" y="2667001"/>
            <a:ext cx="5090157" cy="3543552"/>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6A52166E-5DA9-4AA1-9355-E8DBFDD90AE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9640959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Image Title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617492"/>
            <a:ext cx="9890759"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Slide Number Placeholder 5">
            <a:extLst>
              <a:ext uri="{FF2B5EF4-FFF2-40B4-BE49-F238E27FC236}">
                <a16:creationId xmlns:a16="http://schemas.microsoft.com/office/drawing/2014/main" id="{E9FF8476-DF8C-4276-8CF6-44BC91B88C2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27005339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11099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p:nvPr>
        </p:nvSpPr>
        <p:spPr>
          <a:xfrm>
            <a:off x="6446520"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Slide Number Placeholder 5">
            <a:extLst>
              <a:ext uri="{FF2B5EF4-FFF2-40B4-BE49-F238E27FC236}">
                <a16:creationId xmlns:a16="http://schemas.microsoft.com/office/drawing/2014/main" id="{FC5AD12C-F7F6-431D-ABA4-F7E37CACEA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900304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1721698" y="3735622"/>
            <a:ext cx="5013960" cy="2408917"/>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Text Placeholder 16">
            <a:extLst>
              <a:ext uri="{FF2B5EF4-FFF2-40B4-BE49-F238E27FC236}">
                <a16:creationId xmlns:a16="http://schemas.microsoft.com/office/drawing/2014/main" id="{38376498-C218-4EDB-8416-A59802EF2018}"/>
              </a:ext>
              <a:ext uri="{C183D7F6-B498-43B3-948B-1728B52AA6E4}">
                <adec:decorative xmlns:adec="http://schemas.microsoft.com/office/drawing/2017/decorative" val="1"/>
              </a:ext>
            </a:extLst>
          </p:cNvPr>
          <p:cNvSpPr>
            <a:spLocks noGrp="1"/>
          </p:cNvSpPr>
          <p:nvPr>
            <p:ph type="body" sz="quarter" idx="20" hasCustomPrompt="1"/>
          </p:nvPr>
        </p:nvSpPr>
        <p:spPr>
          <a:xfrm>
            <a:off x="7239000" y="1981199"/>
            <a:ext cx="4389542" cy="4163339"/>
          </a:xfrm>
          <a:solidFill>
            <a:schemeClr val="bg1"/>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hasCustomPrompt="1"/>
          </p:nvPr>
        </p:nvSpPr>
        <p:spPr>
          <a:xfrm>
            <a:off x="7589520" y="2286000"/>
            <a:ext cx="3688080" cy="3581400"/>
          </a:xfrm>
        </p:spPr>
        <p:txBody>
          <a:bodyPr lIns="91440" rIns="91440">
            <a:normAutofit/>
          </a:bodyPr>
          <a:lstStyle>
            <a:lvl1pPr marL="0" indent="0">
              <a:lnSpc>
                <a:spcPct val="100000"/>
              </a:lnSpc>
              <a:spcBef>
                <a:spcPts val="0"/>
              </a:spcBef>
              <a:spcAft>
                <a:spcPts val="0"/>
              </a:spcAft>
              <a:buNone/>
              <a:defRPr sz="3200">
                <a:solidFill>
                  <a:schemeClr val="accent2"/>
                </a:solidFill>
              </a:defRPr>
            </a:lvl1pPr>
            <a:lvl2pPr>
              <a:defRPr sz="1600"/>
            </a:lvl2pPr>
            <a:lvl3pPr>
              <a:defRPr sz="1400"/>
            </a:lvl3pPr>
            <a:lvl4pPr>
              <a:defRPr sz="1200"/>
            </a:lvl4pPr>
            <a:lvl5pPr>
              <a:defRPr sz="1200"/>
            </a:lvl5pPr>
          </a:lstStyle>
          <a:p>
            <a:pPr lvl="0"/>
            <a:r>
              <a:rPr lang="en-US" noProof="0"/>
              <a:t>Important Content</a:t>
            </a:r>
          </a:p>
        </p:txBody>
      </p:sp>
      <p:sp>
        <p:nvSpPr>
          <p:cNvPr id="8" name="Picture Placeholder 7">
            <a:extLst>
              <a:ext uri="{FF2B5EF4-FFF2-40B4-BE49-F238E27FC236}">
                <a16:creationId xmlns:a16="http://schemas.microsoft.com/office/drawing/2014/main" id="{1EC81B64-070E-43F3-BCB5-833AB965D638}"/>
              </a:ext>
              <a:ext uri="{C183D7F6-B498-43B3-948B-1728B52AA6E4}">
                <adec:decorative xmlns:adec="http://schemas.microsoft.com/office/drawing/2017/decorative" val="1"/>
              </a:ext>
            </a:extLst>
          </p:cNvPr>
          <p:cNvSpPr>
            <a:spLocks noGrp="1"/>
          </p:cNvSpPr>
          <p:nvPr>
            <p:ph type="pic" sz="quarter" idx="21" hasCustomPrompt="1"/>
          </p:nvPr>
        </p:nvSpPr>
        <p:spPr>
          <a:xfrm>
            <a:off x="548944" y="3717925"/>
            <a:ext cx="914400" cy="930275"/>
          </a:xfrm>
        </p:spPr>
        <p:txBody>
          <a:bodyPr anchor="ctr"/>
          <a:lstStyle>
            <a:lvl1pPr marL="0" indent="0" algn="ctr">
              <a:buNone/>
              <a:defRPr/>
            </a:lvl1pPr>
          </a:lstStyle>
          <a:p>
            <a:r>
              <a:rPr lang="en-US" noProof="0" dirty="0"/>
              <a:t>Icon</a:t>
            </a:r>
          </a:p>
        </p:txBody>
      </p:sp>
      <p:sp>
        <p:nvSpPr>
          <p:cNvPr id="15" name="Slide Number Placeholder 5">
            <a:extLst>
              <a:ext uri="{FF2B5EF4-FFF2-40B4-BE49-F238E27FC236}">
                <a16:creationId xmlns:a16="http://schemas.microsoft.com/office/drawing/2014/main" id="{8D5893EC-1256-429B-9581-379342C2368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6664319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Image Multiple images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7315200" y="4176259"/>
            <a:ext cx="4343400" cy="1968280"/>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4" name="Picture Placeholder 8">
            <a:extLst>
              <a:ext uri="{FF2B5EF4-FFF2-40B4-BE49-F238E27FC236}">
                <a16:creationId xmlns:a16="http://schemas.microsoft.com/office/drawing/2014/main" id="{96DE17A8-F4B7-4571-A6E8-FD28BA425B19}"/>
              </a:ext>
              <a:ext uri="{C183D7F6-B498-43B3-948B-1728B52AA6E4}">
                <adec:decorative xmlns:adec="http://schemas.microsoft.com/office/drawing/2017/decorative" val="1"/>
              </a:ext>
            </a:extLst>
          </p:cNvPr>
          <p:cNvSpPr>
            <a:spLocks noGrp="1"/>
          </p:cNvSpPr>
          <p:nvPr>
            <p:ph type="pic" sz="quarter" idx="19" hasCustomPrompt="1"/>
          </p:nvPr>
        </p:nvSpPr>
        <p:spPr>
          <a:xfrm>
            <a:off x="542834" y="1066801"/>
            <a:ext cx="3505199" cy="50777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5" name="Picture Placeholder 8">
            <a:extLst>
              <a:ext uri="{FF2B5EF4-FFF2-40B4-BE49-F238E27FC236}">
                <a16:creationId xmlns:a16="http://schemas.microsoft.com/office/drawing/2014/main" id="{9D9A0502-98A2-467D-BE1C-CE8391C73BF4}"/>
              </a:ext>
              <a:ext uri="{C183D7F6-B498-43B3-948B-1728B52AA6E4}">
                <adec:decorative xmlns:adec="http://schemas.microsoft.com/office/drawing/2017/decorative" val="1"/>
              </a:ext>
            </a:extLst>
          </p:cNvPr>
          <p:cNvSpPr>
            <a:spLocks noGrp="1"/>
          </p:cNvSpPr>
          <p:nvPr>
            <p:ph type="pic" sz="quarter" idx="20" hasCustomPrompt="1"/>
          </p:nvPr>
        </p:nvSpPr>
        <p:spPr>
          <a:xfrm>
            <a:off x="4191000" y="4343400"/>
            <a:ext cx="2743200" cy="18011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6" name="Picture Placeholder 8">
            <a:extLst>
              <a:ext uri="{FF2B5EF4-FFF2-40B4-BE49-F238E27FC236}">
                <a16:creationId xmlns:a16="http://schemas.microsoft.com/office/drawing/2014/main" id="{8298DB4E-3B92-4CA4-852A-9F647E7219A4}"/>
              </a:ext>
              <a:ext uri="{C183D7F6-B498-43B3-948B-1728B52AA6E4}">
                <adec:decorative xmlns:adec="http://schemas.microsoft.com/office/drawing/2017/decorative" val="1"/>
              </a:ext>
            </a:extLst>
          </p:cNvPr>
          <p:cNvSpPr>
            <a:spLocks noGrp="1"/>
          </p:cNvSpPr>
          <p:nvPr>
            <p:ph type="pic" sz="quarter" idx="21" hasCustomPrompt="1"/>
          </p:nvPr>
        </p:nvSpPr>
        <p:spPr>
          <a:xfrm>
            <a:off x="4191000" y="1066801"/>
            <a:ext cx="2743200" cy="3126023"/>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2E528B4D-15E8-4161-96F7-75D0217AD20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26942956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Image with Top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6745024"/>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Slide Number Placeholder 5">
            <a:extLst>
              <a:ext uri="{FF2B5EF4-FFF2-40B4-BE49-F238E27FC236}">
                <a16:creationId xmlns:a16="http://schemas.microsoft.com/office/drawing/2014/main" id="{7C67066A-9B9E-468B-97C6-94BF615FA94E}"/>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A82AF7E6-6C19-4A41-BFA5-44C4F2A371E9}"/>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3111247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7" name="Slide Number Placeholder 5">
            <a:extLst>
              <a:ext uri="{FF2B5EF4-FFF2-40B4-BE49-F238E27FC236}">
                <a16:creationId xmlns:a16="http://schemas.microsoft.com/office/drawing/2014/main" id="{9FC59837-0A86-4467-BB38-E2AC882F31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78857779-E765-4EC2-825C-B8E41285A0C7}"/>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10046070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7261801" y="1189969"/>
            <a:ext cx="4389542" cy="4677431"/>
          </a:xfrm>
          <a:solidFill>
            <a:schemeClr val="bg1">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7612321" y="1494770"/>
            <a:ext cx="3688080" cy="3915430"/>
          </a:xfrm>
        </p:spPr>
        <p:txBody>
          <a:bodyPr lIns="91440" rIns="91440">
            <a:normAutofit/>
          </a:bodyPr>
          <a:lstStyle>
            <a:lvl1pPr marL="0" indent="0">
              <a:lnSpc>
                <a:spcPct val="100000"/>
              </a:lnSpc>
              <a:spcBef>
                <a:spcPts val="0"/>
              </a:spcBef>
              <a:spcAft>
                <a:spcPts val="0"/>
              </a:spcAft>
              <a:buNone/>
              <a:defRPr sz="3200"/>
            </a:lvl1pPr>
            <a:lvl2pPr>
              <a:defRPr sz="1600"/>
            </a:lvl2pPr>
            <a:lvl3pPr>
              <a:defRPr sz="1400"/>
            </a:lvl3pPr>
            <a:lvl4pPr>
              <a:defRPr sz="1200"/>
            </a:lvl4pPr>
            <a:lvl5pPr>
              <a:defRPr sz="1200"/>
            </a:lvl5pPr>
          </a:lstStyle>
          <a:p>
            <a:pPr lvl="0"/>
            <a:r>
              <a:rPr lang="en-US" dirty="0"/>
              <a:t>Important Content</a:t>
            </a:r>
            <a:endParaRPr lang="en-GB" dirty="0"/>
          </a:p>
        </p:txBody>
      </p:sp>
      <p:sp>
        <p:nvSpPr>
          <p:cNvPr id="10" name="Slide Number Placeholder 5">
            <a:extLst>
              <a:ext uri="{FF2B5EF4-FFF2-40B4-BE49-F238E27FC236}">
                <a16:creationId xmlns:a16="http://schemas.microsoft.com/office/drawing/2014/main" id="{5AE16EF6-8987-4193-B346-1BEA14401C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5E2D4840-4EB5-4438-9A16-D0006A68A19E}"/>
              </a:ext>
            </a:extLst>
          </p:cNvPr>
          <p:cNvSpPr>
            <a:spLocks noGrp="1"/>
          </p:cNvSpPr>
          <p:nvPr>
            <p:ph type="title"/>
          </p:nvPr>
        </p:nvSpPr>
        <p:spPr>
          <a:xfrm>
            <a:off x="548640" y="548640"/>
            <a:ext cx="11106150" cy="641329"/>
          </a:xfrm>
        </p:spPr>
        <p:txBody>
          <a:bodyPr/>
          <a:lstStyle/>
          <a:p>
            <a:r>
              <a:rPr lang="en-US"/>
              <a:t>Click to edit Master title style</a:t>
            </a:r>
          </a:p>
        </p:txBody>
      </p:sp>
    </p:spTree>
    <p:extLst>
      <p:ext uri="{BB962C8B-B14F-4D97-AF65-F5344CB8AC3E}">
        <p14:creationId xmlns:p14="http://schemas.microsoft.com/office/powerpoint/2010/main" val="169147065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1" name="Text Placeholder 16">
            <a:extLst>
              <a:ext uri="{FF2B5EF4-FFF2-40B4-BE49-F238E27FC236}">
                <a16:creationId xmlns:a16="http://schemas.microsoft.com/office/drawing/2014/main" id="{50D09E5B-B146-4D08-82EC-846DD89B0B87}"/>
              </a:ext>
              <a:ext uri="{C183D7F6-B498-43B3-948B-1728B52AA6E4}">
                <adec:decorative xmlns:adec="http://schemas.microsoft.com/office/drawing/2017/decorative" val="1"/>
              </a:ext>
            </a:extLst>
          </p:cNvPr>
          <p:cNvSpPr>
            <a:spLocks noGrp="1"/>
          </p:cNvSpPr>
          <p:nvPr>
            <p:ph type="body" sz="quarter" idx="16" hasCustomPrompt="1"/>
          </p:nvPr>
        </p:nvSpPr>
        <p:spPr>
          <a:xfrm>
            <a:off x="660462" y="0"/>
            <a:ext cx="9931338" cy="6823040"/>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2" name="Text Placeholder 16">
            <a:extLst>
              <a:ext uri="{FF2B5EF4-FFF2-40B4-BE49-F238E27FC236}">
                <a16:creationId xmlns:a16="http://schemas.microsoft.com/office/drawing/2014/main" id="{88940597-2E9A-4141-B2D0-C488487F11D7}"/>
              </a:ext>
              <a:ext uri="{C183D7F6-B498-43B3-948B-1728B52AA6E4}">
                <adec:decorative xmlns:adec="http://schemas.microsoft.com/office/drawing/2017/decorative" val="1"/>
              </a:ext>
            </a:extLst>
          </p:cNvPr>
          <p:cNvSpPr>
            <a:spLocks noGrp="1"/>
          </p:cNvSpPr>
          <p:nvPr>
            <p:ph type="body" sz="quarter" idx="17" hasCustomPrompt="1"/>
          </p:nvPr>
        </p:nvSpPr>
        <p:spPr>
          <a:xfrm>
            <a:off x="533400" y="0"/>
            <a:ext cx="50863"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990600" y="609600"/>
            <a:ext cx="7429500" cy="56388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95400" y="1905000"/>
            <a:ext cx="5864382" cy="22752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295400" y="4297679"/>
            <a:ext cx="407258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13" name="Text Placeholder 16">
            <a:extLst>
              <a:ext uri="{FF2B5EF4-FFF2-40B4-BE49-F238E27FC236}">
                <a16:creationId xmlns:a16="http://schemas.microsoft.com/office/drawing/2014/main" id="{EA44EEDB-C599-41AA-9D84-D53811C28804}"/>
              </a:ext>
              <a:ext uri="{C183D7F6-B498-43B3-948B-1728B52AA6E4}">
                <adec:decorative xmlns:adec="http://schemas.microsoft.com/office/drawing/2017/decorative" val="1"/>
              </a:ext>
            </a:extLst>
          </p:cNvPr>
          <p:cNvSpPr>
            <a:spLocks noGrp="1"/>
          </p:cNvSpPr>
          <p:nvPr>
            <p:ph type="body" sz="quarter" idx="18" hasCustomPrompt="1"/>
          </p:nvPr>
        </p:nvSpPr>
        <p:spPr>
          <a:xfrm>
            <a:off x="450896"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4" name="Text Placeholder 16">
            <a:extLst>
              <a:ext uri="{FF2B5EF4-FFF2-40B4-BE49-F238E27FC236}">
                <a16:creationId xmlns:a16="http://schemas.microsoft.com/office/drawing/2014/main" id="{FE574478-76DE-4613-8FBD-36B353081849}"/>
              </a:ext>
              <a:ext uri="{C183D7F6-B498-43B3-948B-1728B52AA6E4}">
                <adec:decorative xmlns:adec="http://schemas.microsoft.com/office/drawing/2017/decorative" val="1"/>
              </a:ext>
            </a:extLst>
          </p:cNvPr>
          <p:cNvSpPr>
            <a:spLocks noGrp="1"/>
          </p:cNvSpPr>
          <p:nvPr>
            <p:ph type="body" sz="quarter" idx="19" hasCustomPrompt="1"/>
          </p:nvPr>
        </p:nvSpPr>
        <p:spPr>
          <a:xfrm>
            <a:off x="368391"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Tree>
    <p:extLst>
      <p:ext uri="{BB962C8B-B14F-4D97-AF65-F5344CB8AC3E}">
        <p14:creationId xmlns:p14="http://schemas.microsoft.com/office/powerpoint/2010/main" val="3695653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552269" y="1189969"/>
            <a:ext cx="4389542" cy="4677431"/>
          </a:xfrm>
          <a:solidFill>
            <a:schemeClr val="accent2">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902789" y="1494770"/>
            <a:ext cx="3688080" cy="3915430"/>
          </a:xfrm>
        </p:spPr>
        <p:txBody>
          <a:bodyPr lIns="91440" rIns="91440">
            <a:normAutofit/>
          </a:bodyPr>
          <a:lstStyle>
            <a:lvl1pPr marL="0" indent="0">
              <a:lnSpc>
                <a:spcPct val="100000"/>
              </a:lnSpc>
              <a:spcBef>
                <a:spcPts val="0"/>
              </a:spcBef>
              <a:spcAft>
                <a:spcPts val="0"/>
              </a:spcAft>
              <a:buNone/>
              <a:defRPr sz="3200">
                <a:solidFill>
                  <a:schemeClr val="bg1"/>
                </a:solidFill>
              </a:defRPr>
            </a:lvl1pPr>
            <a:lvl2pPr>
              <a:defRPr sz="1600"/>
            </a:lvl2pPr>
            <a:lvl3pPr>
              <a:defRPr sz="1400"/>
            </a:lvl3pPr>
            <a:lvl4pPr>
              <a:defRPr sz="1200"/>
            </a:lvl4pPr>
            <a:lvl5pPr>
              <a:defRPr sz="1200"/>
            </a:lvl5pPr>
          </a:lstStyle>
          <a:p>
            <a:pPr lvl="0"/>
            <a:r>
              <a:rPr lang="en-US" noProof="0"/>
              <a:t>Important Content</a:t>
            </a:r>
          </a:p>
        </p:txBody>
      </p:sp>
      <p:sp>
        <p:nvSpPr>
          <p:cNvPr id="10" name="Slide Number Placeholder 5">
            <a:extLst>
              <a:ext uri="{FF2B5EF4-FFF2-40B4-BE49-F238E27FC236}">
                <a16:creationId xmlns:a16="http://schemas.microsoft.com/office/drawing/2014/main" id="{1AC89BA5-7D71-4838-92DC-A9DD44EC0557}"/>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75614DBA-0879-4C83-B4B4-EECB085A204E}"/>
              </a:ext>
            </a:extLst>
          </p:cNvPr>
          <p:cNvSpPr>
            <a:spLocks noGrp="1"/>
          </p:cNvSpPr>
          <p:nvPr>
            <p:ph type="title"/>
          </p:nvPr>
        </p:nvSpPr>
        <p:spPr>
          <a:xfrm>
            <a:off x="548640" y="548640"/>
            <a:ext cx="11106150" cy="441960"/>
          </a:xfrm>
        </p:spPr>
        <p:txBody>
          <a:bodyPr/>
          <a:lstStyle/>
          <a:p>
            <a:r>
              <a:rPr lang="en-US"/>
              <a:t>Click to edit Master title style</a:t>
            </a:r>
          </a:p>
        </p:txBody>
      </p:sp>
    </p:spTree>
    <p:extLst>
      <p:ext uri="{BB962C8B-B14F-4D97-AF65-F5344CB8AC3E}">
        <p14:creationId xmlns:p14="http://schemas.microsoft.com/office/powerpoint/2010/main" val="121976815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5090157" cy="424732"/>
          </a:xfrm>
          <a:noFill/>
        </p:spPr>
        <p:txBody>
          <a:bodyPr wrap="square" lIns="91440" rIns="91440">
            <a:sp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6527803"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6527803" y="3429000"/>
            <a:ext cx="5090157" cy="424732"/>
          </a:xfrm>
          <a:noFill/>
        </p:spPr>
        <p:txBody>
          <a:bodyPr wrap="square" lIns="91440" rIns="91440">
            <a:spAutoFit/>
          </a:bodyPr>
          <a:lstStyle>
            <a:lvl1pPr marL="0" indent="0">
              <a:buNone/>
              <a:defRPr sz="2400" b="1">
                <a:solidFill>
                  <a:schemeClr val="accent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6527803" y="2423061"/>
            <a:ext cx="711197" cy="723544"/>
          </a:xfrm>
        </p:spPr>
        <p:txBody>
          <a:bodyPr anchor="ctr"/>
          <a:lstStyle>
            <a:lvl1pPr marL="0" indent="0" algn="ctr">
              <a:buNone/>
              <a:defRPr/>
            </a:lvl1pPr>
          </a:lstStyle>
          <a:p>
            <a:r>
              <a:rPr lang="en-US" noProof="0" dirty="0"/>
              <a:t>Icon</a:t>
            </a:r>
          </a:p>
        </p:txBody>
      </p:sp>
      <p:sp>
        <p:nvSpPr>
          <p:cNvPr id="17" name="Slide Number Placeholder 5">
            <a:extLst>
              <a:ext uri="{FF2B5EF4-FFF2-40B4-BE49-F238E27FC236}">
                <a16:creationId xmlns:a16="http://schemas.microsoft.com/office/drawing/2014/main" id="{C94646A1-59D8-49D7-B0E1-B7771AB22D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9806680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435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4358640" y="3429000"/>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4358640" y="2423061"/>
            <a:ext cx="711197" cy="723544"/>
          </a:xfrm>
        </p:spPr>
        <p:txBody>
          <a:bodyPr anchor="ctr"/>
          <a:lstStyle>
            <a:lvl1pPr marL="0" indent="0" algn="ctr">
              <a:buNone/>
              <a:defRPr/>
            </a:lvl1pPr>
          </a:lstStyle>
          <a:p>
            <a:r>
              <a:rPr lang="en-US" noProof="0" dirty="0"/>
              <a:t>Icon</a:t>
            </a:r>
          </a:p>
        </p:txBody>
      </p:sp>
      <p:sp>
        <p:nvSpPr>
          <p:cNvPr id="16" name="Content Placeholder 6">
            <a:extLst>
              <a:ext uri="{FF2B5EF4-FFF2-40B4-BE49-F238E27FC236}">
                <a16:creationId xmlns:a16="http://schemas.microsoft.com/office/drawing/2014/main" id="{F4C1E55C-86D8-4053-9865-59D5B4F8A350}"/>
              </a:ext>
            </a:extLst>
          </p:cNvPr>
          <p:cNvSpPr>
            <a:spLocks noGrp="1"/>
          </p:cNvSpPr>
          <p:nvPr>
            <p:ph sz="quarter" idx="23"/>
          </p:nvPr>
        </p:nvSpPr>
        <p:spPr>
          <a:xfrm>
            <a:off x="816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3B68B60C-9D86-4961-A5CE-AB650CA3364D}"/>
              </a:ext>
            </a:extLst>
          </p:cNvPr>
          <p:cNvSpPr>
            <a:spLocks noGrp="1"/>
          </p:cNvSpPr>
          <p:nvPr>
            <p:ph type="body" sz="quarter" idx="24" hasCustomPrompt="1"/>
          </p:nvPr>
        </p:nvSpPr>
        <p:spPr>
          <a:xfrm>
            <a:off x="8168640" y="3429000"/>
            <a:ext cx="3474720" cy="424732"/>
          </a:xfrm>
          <a:noFill/>
        </p:spPr>
        <p:txBody>
          <a:bodyPr wrap="square" lIns="91440" rIns="91440">
            <a:noAutofit/>
          </a:bodyPr>
          <a:lstStyle>
            <a:lvl1pPr marL="0" indent="0">
              <a:buNone/>
              <a:defRPr sz="2400" b="1">
                <a:solidFill>
                  <a:schemeClr val="accent2"/>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AFE200E7-D3F0-41C3-92B0-E09677035AD0}"/>
              </a:ext>
              <a:ext uri="{C183D7F6-B498-43B3-948B-1728B52AA6E4}">
                <adec:decorative xmlns:adec="http://schemas.microsoft.com/office/drawing/2017/decorative" val="1"/>
              </a:ext>
            </a:extLst>
          </p:cNvPr>
          <p:cNvSpPr>
            <a:spLocks noGrp="1"/>
          </p:cNvSpPr>
          <p:nvPr>
            <p:ph type="pic" sz="quarter" idx="25" hasCustomPrompt="1"/>
          </p:nvPr>
        </p:nvSpPr>
        <p:spPr>
          <a:xfrm>
            <a:off x="8168336" y="2423061"/>
            <a:ext cx="711197" cy="723544"/>
          </a:xfrm>
        </p:spPr>
        <p:txBody>
          <a:bodyPr anchor="ctr"/>
          <a:lstStyle>
            <a:lvl1pPr marL="0" indent="0" algn="ctr">
              <a:buNone/>
              <a:defRPr/>
            </a:lvl1pPr>
          </a:lstStyle>
          <a:p>
            <a:r>
              <a:rPr lang="en-US" noProof="0" dirty="0"/>
              <a:t>Icon</a:t>
            </a:r>
          </a:p>
        </p:txBody>
      </p:sp>
      <p:sp>
        <p:nvSpPr>
          <p:cNvPr id="21" name="Slide Number Placeholder 5">
            <a:extLst>
              <a:ext uri="{FF2B5EF4-FFF2-40B4-BE49-F238E27FC236}">
                <a16:creationId xmlns:a16="http://schemas.microsoft.com/office/drawing/2014/main" id="{520633DF-6AFD-4B07-9AFD-09317A9CC68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566824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con Content 2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38400"/>
            <a:ext cx="5901458" cy="975260"/>
          </a:xfrm>
        </p:spPr>
        <p:txBody>
          <a:bodyPr lIns="91440" rIns="91440" anchor="ctr">
            <a:noAutofit/>
          </a:bodyPr>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4391622"/>
            <a:ext cx="5901458" cy="975260"/>
          </a:xfrm>
        </p:spPr>
        <p:txBody>
          <a:bodyPr lIns="91440" rIns="91440" anchor="ctr">
            <a:noAutofit/>
          </a:bodyPr>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4666886"/>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4517480"/>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86215740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con Content 3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23061"/>
            <a:ext cx="5901458" cy="1005939"/>
          </a:xfrm>
        </p:spPr>
        <p:txBody>
          <a:bodyPr lIns="91440" rIns="91440"/>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810000" cy="424732"/>
          </a:xfrm>
          <a:noFill/>
        </p:spPr>
        <p:txBody>
          <a:bodyPr wrap="square" lIns="91440" rIns="91440" anchor="ctr">
            <a:sp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3556396"/>
            <a:ext cx="5901458" cy="1005939"/>
          </a:xfrm>
        </p:spPr>
        <p:txBody>
          <a:bodyPr lIns="91440" rIns="91440"/>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3846999"/>
            <a:ext cx="3810000" cy="424732"/>
          </a:xfrm>
          <a:noFill/>
        </p:spPr>
        <p:txBody>
          <a:bodyPr wrap="square" lIns="91440" rIns="91440" anchor="ctr">
            <a:sp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3697593"/>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5562600" y="4689732"/>
            <a:ext cx="5901458" cy="1005939"/>
          </a:xfrm>
        </p:spPr>
        <p:txBody>
          <a:bodyPr lIns="91440" rIns="91440"/>
          <a:lstStyle>
            <a:lvl1pPr>
              <a:defRPr/>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1524000" y="4980335"/>
            <a:ext cx="3810000" cy="424732"/>
          </a:xfrm>
          <a:noFill/>
        </p:spPr>
        <p:txBody>
          <a:bodyPr wrap="square" lIns="91440" rIns="91440" anchor="ctr">
            <a:spAutoFit/>
          </a:bodyPr>
          <a:lstStyle>
            <a:lvl1pPr marL="0" indent="0">
              <a:buNone/>
              <a:defRPr sz="2400" b="1">
                <a:solidFill>
                  <a:schemeClr val="accent6"/>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548944" y="4830929"/>
            <a:ext cx="711197" cy="723544"/>
          </a:xfrm>
        </p:spPr>
        <p:txBody>
          <a:bodyPr anchor="ctr"/>
          <a:lstStyle>
            <a:lvl1pPr marL="0" indent="0" algn="ctr">
              <a:buNone/>
              <a:defRPr/>
            </a:lvl1pPr>
          </a:lstStyle>
          <a:p>
            <a:r>
              <a:rPr lang="en-US" noProof="0" dirty="0"/>
              <a:t>Icon</a:t>
            </a:r>
          </a:p>
        </p:txBody>
      </p:sp>
    </p:spTree>
    <p:extLst>
      <p:ext uri="{BB962C8B-B14F-4D97-AF65-F5344CB8AC3E}">
        <p14:creationId xmlns:p14="http://schemas.microsoft.com/office/powerpoint/2010/main" val="28474110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ide patch Icon Content 3 rows">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7151214" y="2035302"/>
            <a:ext cx="4312844" cy="914490"/>
          </a:xfrm>
        </p:spPr>
        <p:txBody>
          <a:bodyPr lIns="91440" rIns="91440" anchor="ctr">
            <a:noAutofit/>
          </a:bodyPr>
          <a:lstStyle>
            <a:lvl1pPr marL="0" indent="0">
              <a:buNone/>
              <a:defRPr sz="1400"/>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624840" y="2280181"/>
            <a:ext cx="4937760" cy="424732"/>
          </a:xfrm>
          <a:noFill/>
        </p:spPr>
        <p:txBody>
          <a:bodyPr wrap="square" lIns="91440" rIns="91440" anchor="ctr">
            <a:noAutofit/>
          </a:bodyPr>
          <a:lstStyle>
            <a:lvl1pPr marL="0" indent="0" algn="r">
              <a:buNone/>
              <a:defRPr sz="2000" b="1">
                <a:solidFill>
                  <a:schemeClr val="tx2"/>
                </a:solidFill>
              </a:defRPr>
            </a:lvl1pPr>
          </a:lstStyle>
          <a:p>
            <a:pPr lvl="0"/>
            <a:r>
              <a:rPr lang="en-US" noProof="0"/>
              <a:t>ADD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756426" y="1935993"/>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6071132" y="3576256"/>
            <a:ext cx="5392925" cy="914490"/>
          </a:xfrm>
        </p:spPr>
        <p:txBody>
          <a:bodyPr lIns="91440" rIns="91440" anchor="ctr">
            <a:noAutofit/>
          </a:bodyPr>
          <a:lstStyle>
            <a:lvl1pPr marL="0" indent="0">
              <a:buNone/>
              <a:defRPr sz="1400"/>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548640" y="3846999"/>
            <a:ext cx="4023360" cy="424732"/>
          </a:xfrm>
          <a:noFill/>
        </p:spPr>
        <p:txBody>
          <a:bodyPr wrap="square" lIns="91440" rIns="91440" anchor="ctr">
            <a:noAutofit/>
          </a:bodyPr>
          <a:lstStyle>
            <a:lvl1pPr marL="0" indent="0" algn="r">
              <a:buNone/>
              <a:defRPr sz="2000" b="1">
                <a:solidFill>
                  <a:schemeClr val="accent5"/>
                </a:solidFill>
              </a:defRPr>
            </a:lvl1pPr>
          </a:lstStyle>
          <a:p>
            <a:pPr lvl="0"/>
            <a:r>
              <a:rPr lang="en-US" noProof="0"/>
              <a:t>ADD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4774508" y="350281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4949699" y="5117210"/>
            <a:ext cx="6514359" cy="914490"/>
          </a:xfrm>
        </p:spPr>
        <p:txBody>
          <a:bodyPr lIns="91440" rIns="91440" anchor="ctr">
            <a:noAutofit/>
          </a:bodyPr>
          <a:lstStyle>
            <a:lvl1pPr marL="0" indent="0">
              <a:buNone/>
              <a:defRPr sz="1400"/>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548641" y="5362089"/>
            <a:ext cx="2956560" cy="424732"/>
          </a:xfrm>
          <a:noFill/>
        </p:spPr>
        <p:txBody>
          <a:bodyPr wrap="square" lIns="91440" rIns="91440" anchor="ctr">
            <a:noAutofit/>
          </a:bodyPr>
          <a:lstStyle>
            <a:lvl1pPr marL="0" indent="0" algn="r">
              <a:buNone/>
              <a:defRPr sz="2000" b="1">
                <a:solidFill>
                  <a:schemeClr val="accent6"/>
                </a:solidFill>
              </a:defRPr>
            </a:lvl1pPr>
          </a:lstStyle>
          <a:p>
            <a:pPr lvl="0"/>
            <a:r>
              <a:rPr lang="en-US" noProof="0"/>
              <a:t>ADD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3680392" y="501790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35" name="Freeform: Shape 34">
            <a:extLst>
              <a:ext uri="{FF2B5EF4-FFF2-40B4-BE49-F238E27FC236}">
                <a16:creationId xmlns:a16="http://schemas.microsoft.com/office/drawing/2014/main" id="{79F57DF2-7AB9-4D3A-AADE-E93D5621B0F8}"/>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5897438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2018097"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B9C406-BFD3-481F-9B48-3DCA3A33014F}"/>
              </a:ext>
              <a:ext uri="{C183D7F6-B498-43B3-948B-1728B52AA6E4}">
                <adec:decorative xmlns:adec="http://schemas.microsoft.com/office/drawing/2017/decorative" val="1"/>
              </a:ext>
            </a:extLst>
          </p:cNvPr>
          <p:cNvCxnSpPr/>
          <p:nvPr userDrawn="1"/>
        </p:nvCxnSpPr>
        <p:spPr>
          <a:xfrm>
            <a:off x="57518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F3D50D-B3D8-4A41-84D8-4BE250D1BD62}"/>
              </a:ext>
              <a:ext uri="{C183D7F6-B498-43B3-948B-1728B52AA6E4}">
                <adec:decorative xmlns:adec="http://schemas.microsoft.com/office/drawing/2017/decorative" val="1"/>
              </a:ext>
            </a:extLst>
          </p:cNvPr>
          <p:cNvCxnSpPr/>
          <p:nvPr userDrawn="1"/>
        </p:nvCxnSpPr>
        <p:spPr>
          <a:xfrm>
            <a:off x="94856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533401"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1</a:t>
            </a:r>
          </a:p>
        </p:txBody>
      </p:sp>
      <p:sp>
        <p:nvSpPr>
          <p:cNvPr id="30" name="Picture Placeholder 8">
            <a:extLst>
              <a:ext uri="{FF2B5EF4-FFF2-40B4-BE49-F238E27FC236}">
                <a16:creationId xmlns:a16="http://schemas.microsoft.com/office/drawing/2014/main" id="{6321F101-EC7B-4128-A7FA-373AC507D3D4}"/>
              </a:ext>
              <a:ext uri="{C183D7F6-B498-43B3-948B-1728B52AA6E4}">
                <adec:decorative xmlns:adec="http://schemas.microsoft.com/office/drawing/2017/decorative" val="1"/>
              </a:ext>
            </a:extLst>
          </p:cNvPr>
          <p:cNvSpPr>
            <a:spLocks noGrp="1"/>
          </p:cNvSpPr>
          <p:nvPr>
            <p:ph type="pic" sz="quarter" idx="18" hasCustomPrompt="1"/>
          </p:nvPr>
        </p:nvSpPr>
        <p:spPr>
          <a:xfrm>
            <a:off x="42672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2</a:t>
            </a:r>
          </a:p>
        </p:txBody>
      </p:sp>
      <p:sp>
        <p:nvSpPr>
          <p:cNvPr id="31" name="Picture Placeholder 8">
            <a:extLst>
              <a:ext uri="{FF2B5EF4-FFF2-40B4-BE49-F238E27FC236}">
                <a16:creationId xmlns:a16="http://schemas.microsoft.com/office/drawing/2014/main" id="{229667AF-39CB-43E6-8D30-A2DDF8365C21}"/>
              </a:ext>
              <a:ext uri="{C183D7F6-B498-43B3-948B-1728B52AA6E4}">
                <adec:decorative xmlns:adec="http://schemas.microsoft.com/office/drawing/2017/decorative" val="1"/>
              </a:ext>
            </a:extLst>
          </p:cNvPr>
          <p:cNvSpPr>
            <a:spLocks noGrp="1"/>
          </p:cNvSpPr>
          <p:nvPr>
            <p:ph type="pic" sz="quarter" idx="19" hasCustomPrompt="1"/>
          </p:nvPr>
        </p:nvSpPr>
        <p:spPr>
          <a:xfrm>
            <a:off x="80010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3</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864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3" name="Text Placeholder 7">
            <a:extLst>
              <a:ext uri="{FF2B5EF4-FFF2-40B4-BE49-F238E27FC236}">
                <a16:creationId xmlns:a16="http://schemas.microsoft.com/office/drawing/2014/main" id="{EB4CA538-2AD9-458A-B582-2FBFEAF60CFA}"/>
              </a:ext>
            </a:extLst>
          </p:cNvPr>
          <p:cNvSpPr>
            <a:spLocks noGrp="1"/>
          </p:cNvSpPr>
          <p:nvPr>
            <p:ph type="body" sz="quarter" idx="20" hasCustomPrompt="1"/>
          </p:nvPr>
        </p:nvSpPr>
        <p:spPr>
          <a:xfrm>
            <a:off x="42672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5" name="Text Placeholder 7">
            <a:extLst>
              <a:ext uri="{FF2B5EF4-FFF2-40B4-BE49-F238E27FC236}">
                <a16:creationId xmlns:a16="http://schemas.microsoft.com/office/drawing/2014/main" id="{857C263B-EA99-4350-84C0-08B9746AEC05}"/>
              </a:ext>
            </a:extLst>
          </p:cNvPr>
          <p:cNvSpPr>
            <a:spLocks noGrp="1"/>
          </p:cNvSpPr>
          <p:nvPr>
            <p:ph type="body" sz="quarter" idx="21" hasCustomPrompt="1"/>
          </p:nvPr>
        </p:nvSpPr>
        <p:spPr>
          <a:xfrm>
            <a:off x="80010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Tree>
    <p:extLst>
      <p:ext uri="{BB962C8B-B14F-4D97-AF65-F5344CB8AC3E}">
        <p14:creationId xmlns:p14="http://schemas.microsoft.com/office/powerpoint/2010/main" val="11847593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1751397" y="5027659"/>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723902" y="2057402"/>
            <a:ext cx="2743197" cy="274319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1021" y="5307558"/>
            <a:ext cx="3108959" cy="424732"/>
          </a:xfrm>
          <a:noFill/>
        </p:spPr>
        <p:txBody>
          <a:bodyPr wrap="square" lIns="91440" rIns="91440" anchor="t">
            <a:noAutofit/>
          </a:bodyPr>
          <a:lstStyle>
            <a:lvl1pPr marL="0" indent="0" algn="ctr">
              <a:spcBef>
                <a:spcPts val="0"/>
              </a:spcBef>
              <a:spcAft>
                <a:spcPts val="0"/>
              </a:spcAft>
              <a:buNone/>
              <a:defRPr sz="2000" b="1">
                <a:solidFill>
                  <a:schemeClr val="tx2"/>
                </a:solidFill>
                <a:latin typeface="+mj-lt"/>
              </a:defRPr>
            </a:lvl1pPr>
          </a:lstStyle>
          <a:p>
            <a:pPr lvl="0"/>
            <a:r>
              <a:rPr lang="en-US" noProof="0"/>
              <a:t>ADD TEXT </a:t>
            </a:r>
          </a:p>
        </p:txBody>
      </p:sp>
      <p:sp>
        <p:nvSpPr>
          <p:cNvPr id="17" name="Text Placeholder 7">
            <a:extLst>
              <a:ext uri="{FF2B5EF4-FFF2-40B4-BE49-F238E27FC236}">
                <a16:creationId xmlns:a16="http://schemas.microsoft.com/office/drawing/2014/main" id="{2FD9C5C0-2B13-4BD9-BA25-5F692DE9E82D}"/>
              </a:ext>
            </a:extLst>
          </p:cNvPr>
          <p:cNvSpPr>
            <a:spLocks noGrp="1"/>
          </p:cNvSpPr>
          <p:nvPr>
            <p:ph type="body" sz="quarter" idx="18" hasCustomPrompt="1"/>
          </p:nvPr>
        </p:nvSpPr>
        <p:spPr>
          <a:xfrm>
            <a:off x="541021" y="5688559"/>
            <a:ext cx="3108959" cy="323629"/>
          </a:xfrm>
          <a:noFill/>
        </p:spPr>
        <p:txBody>
          <a:bodyPr wrap="square" lIns="91440" rIns="91440" anchor="t">
            <a:noAutofit/>
          </a:bodyPr>
          <a:lstStyle>
            <a:lvl1pPr marL="0" indent="0" algn="ctr">
              <a:spcBef>
                <a:spcPts val="0"/>
              </a:spcBef>
              <a:spcAft>
                <a:spcPts val="0"/>
              </a:spcAft>
              <a:buNone/>
              <a:defRPr sz="1400" b="0">
                <a:solidFill>
                  <a:schemeClr val="tx2"/>
                </a:solidFill>
                <a:latin typeface="+mn-lt"/>
              </a:defRPr>
            </a:lvl1pPr>
          </a:lstStyle>
          <a:p>
            <a:pPr lvl="0"/>
            <a:r>
              <a:rPr lang="en-US" noProof="0"/>
              <a:t>Description</a:t>
            </a:r>
          </a:p>
        </p:txBody>
      </p:sp>
      <p:cxnSp>
        <p:nvCxnSpPr>
          <p:cNvPr id="5" name="Straight Connector 4">
            <a:extLst>
              <a:ext uri="{FF2B5EF4-FFF2-40B4-BE49-F238E27FC236}">
                <a16:creationId xmlns:a16="http://schemas.microsoft.com/office/drawing/2014/main" id="{9971D9F8-CAE6-4680-A029-F96D0F1441FD}"/>
              </a:ext>
            </a:extLst>
          </p:cNvPr>
          <p:cNvCxnSpPr>
            <a:cxnSpLocks/>
          </p:cNvCxnSpPr>
          <p:nvPr userDrawn="1"/>
        </p:nvCxnSpPr>
        <p:spPr>
          <a:xfrm flipH="1">
            <a:off x="3907846"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1598D0-210A-4FC8-9A7B-BFA0921CF214}"/>
              </a:ext>
              <a:ext uri="{C183D7F6-B498-43B3-948B-1728B52AA6E4}">
                <adec:decorative xmlns:adec="http://schemas.microsoft.com/office/drawing/2017/decorative" val="1"/>
              </a:ext>
            </a:extLst>
          </p:cNvPr>
          <p:cNvCxnSpPr>
            <a:cxnSpLocks/>
          </p:cNvCxnSpPr>
          <p:nvPr userDrawn="1"/>
        </p:nvCxnSpPr>
        <p:spPr>
          <a:xfrm rot="16200000">
            <a:off x="5536511"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6439E2-68F5-46DF-9799-ABBEBECFD358}"/>
              </a:ext>
              <a:ext uri="{C183D7F6-B498-43B3-948B-1728B52AA6E4}">
                <adec:decorative xmlns:adec="http://schemas.microsoft.com/office/drawing/2017/decorative" val="1"/>
              </a:ext>
            </a:extLst>
          </p:cNvPr>
          <p:cNvGrpSpPr/>
          <p:nvPr userDrawn="1"/>
        </p:nvGrpSpPr>
        <p:grpSpPr>
          <a:xfrm>
            <a:off x="3906013" y="2754546"/>
            <a:ext cx="3254399" cy="2828600"/>
            <a:chOff x="4431264" y="2199060"/>
            <a:chExt cx="3363136" cy="2828600"/>
          </a:xfrm>
        </p:grpSpPr>
        <p:cxnSp>
          <p:nvCxnSpPr>
            <p:cNvPr id="21" name="Straight Connector 20">
              <a:extLst>
                <a:ext uri="{FF2B5EF4-FFF2-40B4-BE49-F238E27FC236}">
                  <a16:creationId xmlns:a16="http://schemas.microsoft.com/office/drawing/2014/main" id="{E95E9585-55FC-4C03-8122-DED9B077D9F8}"/>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403E01-A7A9-4801-84C2-A2B3D9B7F577}"/>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Picture Placeholder 8">
            <a:extLst>
              <a:ext uri="{FF2B5EF4-FFF2-40B4-BE49-F238E27FC236}">
                <a16:creationId xmlns:a16="http://schemas.microsoft.com/office/drawing/2014/main" id="{BDA24073-E1E8-43FF-B135-B2947B97222B}"/>
              </a:ext>
              <a:ext uri="{C183D7F6-B498-43B3-948B-1728B52AA6E4}">
                <adec:decorative xmlns:adec="http://schemas.microsoft.com/office/drawing/2017/decorative" val="1"/>
              </a:ext>
            </a:extLst>
          </p:cNvPr>
          <p:cNvSpPr>
            <a:spLocks noGrp="1"/>
          </p:cNvSpPr>
          <p:nvPr userDrawn="1">
            <p:ph type="pic" sz="quarter" idx="19" hasCustomPrompt="1"/>
          </p:nvPr>
        </p:nvSpPr>
        <p:spPr>
          <a:xfrm>
            <a:off x="5426747"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Picture Placeholder 8">
            <a:extLst>
              <a:ext uri="{FF2B5EF4-FFF2-40B4-BE49-F238E27FC236}">
                <a16:creationId xmlns:a16="http://schemas.microsoft.com/office/drawing/2014/main" id="{DAD1D946-AD65-4E2D-A739-D93BA1AC1DFD}"/>
              </a:ext>
              <a:ext uri="{C183D7F6-B498-43B3-948B-1728B52AA6E4}">
                <adec:decorative xmlns:adec="http://schemas.microsoft.com/office/drawing/2017/decorative" val="1"/>
              </a:ext>
            </a:extLst>
          </p:cNvPr>
          <p:cNvSpPr>
            <a:spLocks noGrp="1"/>
          </p:cNvSpPr>
          <p:nvPr userDrawn="1">
            <p:ph type="pic" sz="quarter" idx="20" hasCustomPrompt="1"/>
          </p:nvPr>
        </p:nvSpPr>
        <p:spPr>
          <a:xfrm>
            <a:off x="4408933"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7" name="Picture Placeholder 8">
            <a:extLst>
              <a:ext uri="{FF2B5EF4-FFF2-40B4-BE49-F238E27FC236}">
                <a16:creationId xmlns:a16="http://schemas.microsoft.com/office/drawing/2014/main" id="{036FD13F-5CDF-4A6F-A890-1F23EA59027F}"/>
              </a:ext>
              <a:ext uri="{C183D7F6-B498-43B3-948B-1728B52AA6E4}">
                <adec:decorative xmlns:adec="http://schemas.microsoft.com/office/drawing/2017/decorative" val="1"/>
              </a:ext>
            </a:extLst>
          </p:cNvPr>
          <p:cNvSpPr>
            <a:spLocks noGrp="1"/>
          </p:cNvSpPr>
          <p:nvPr userDrawn="1">
            <p:ph type="pic" sz="quarter" idx="21" hasCustomPrompt="1"/>
          </p:nvPr>
        </p:nvSpPr>
        <p:spPr>
          <a:xfrm>
            <a:off x="6458832"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cxnSp>
        <p:nvCxnSpPr>
          <p:cNvPr id="36" name="Straight Connector 35">
            <a:extLst>
              <a:ext uri="{FF2B5EF4-FFF2-40B4-BE49-F238E27FC236}">
                <a16:creationId xmlns:a16="http://schemas.microsoft.com/office/drawing/2014/main" id="{4EA974DF-48E5-46E7-9453-8A47028BC514}"/>
              </a:ext>
              <a:ext uri="{C183D7F6-B498-43B3-948B-1728B52AA6E4}">
                <adec:decorative xmlns:adec="http://schemas.microsoft.com/office/drawing/2017/decorative" val="1"/>
              </a:ext>
            </a:extLst>
          </p:cNvPr>
          <p:cNvCxnSpPr>
            <a:cxnSpLocks/>
          </p:cNvCxnSpPr>
          <p:nvPr userDrawn="1"/>
        </p:nvCxnSpPr>
        <p:spPr>
          <a:xfrm flipH="1">
            <a:off x="7036660"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85692E-DBD5-4FD7-95CA-849C102632D2}"/>
              </a:ext>
              <a:ext uri="{C183D7F6-B498-43B3-948B-1728B52AA6E4}">
                <adec:decorative xmlns:adec="http://schemas.microsoft.com/office/drawing/2017/decorative" val="1"/>
              </a:ext>
            </a:extLst>
          </p:cNvPr>
          <p:cNvCxnSpPr>
            <a:cxnSpLocks/>
          </p:cNvCxnSpPr>
          <p:nvPr userDrawn="1"/>
        </p:nvCxnSpPr>
        <p:spPr>
          <a:xfrm rot="16200000">
            <a:off x="8665325"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422F5-A2F2-43D5-84EE-F875A28A728B}"/>
              </a:ext>
              <a:ext uri="{C183D7F6-B498-43B3-948B-1728B52AA6E4}">
                <adec:decorative xmlns:adec="http://schemas.microsoft.com/office/drawing/2017/decorative" val="1"/>
              </a:ext>
            </a:extLst>
          </p:cNvPr>
          <p:cNvGrpSpPr/>
          <p:nvPr userDrawn="1"/>
        </p:nvGrpSpPr>
        <p:grpSpPr>
          <a:xfrm>
            <a:off x="7034827" y="2754546"/>
            <a:ext cx="3254399" cy="2828600"/>
            <a:chOff x="4431264" y="2199060"/>
            <a:chExt cx="3363136" cy="2828600"/>
          </a:xfrm>
        </p:grpSpPr>
        <p:cxnSp>
          <p:nvCxnSpPr>
            <p:cNvPr id="39" name="Straight Connector 38">
              <a:extLst>
                <a:ext uri="{FF2B5EF4-FFF2-40B4-BE49-F238E27FC236}">
                  <a16:creationId xmlns:a16="http://schemas.microsoft.com/office/drawing/2014/main" id="{4BDD12EB-7EFD-4370-A7C6-9E57D6A7C6DF}"/>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D1AAC8-713E-418F-B7B4-27B58BDFD77C}"/>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1" name="Picture Placeholder 8">
            <a:extLst>
              <a:ext uri="{FF2B5EF4-FFF2-40B4-BE49-F238E27FC236}">
                <a16:creationId xmlns:a16="http://schemas.microsoft.com/office/drawing/2014/main" id="{DEE070FD-95C9-4396-B429-69E1E14E3273}"/>
              </a:ext>
              <a:ext uri="{C183D7F6-B498-43B3-948B-1728B52AA6E4}">
                <adec:decorative xmlns:adec="http://schemas.microsoft.com/office/drawing/2017/decorative" val="1"/>
              </a:ext>
            </a:extLst>
          </p:cNvPr>
          <p:cNvSpPr>
            <a:spLocks noGrp="1"/>
          </p:cNvSpPr>
          <p:nvPr>
            <p:ph type="pic" sz="quarter" idx="22" hasCustomPrompt="1"/>
          </p:nvPr>
        </p:nvSpPr>
        <p:spPr>
          <a:xfrm>
            <a:off x="8555561"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Picture Placeholder 8">
            <a:extLst>
              <a:ext uri="{FF2B5EF4-FFF2-40B4-BE49-F238E27FC236}">
                <a16:creationId xmlns:a16="http://schemas.microsoft.com/office/drawing/2014/main" id="{5A9E7D40-35C3-4F7D-AAB6-D4168037C92B}"/>
              </a:ext>
              <a:ext uri="{C183D7F6-B498-43B3-948B-1728B52AA6E4}">
                <adec:decorative xmlns:adec="http://schemas.microsoft.com/office/drawing/2017/decorative" val="1"/>
              </a:ext>
            </a:extLst>
          </p:cNvPr>
          <p:cNvSpPr>
            <a:spLocks noGrp="1"/>
          </p:cNvSpPr>
          <p:nvPr>
            <p:ph type="pic" sz="quarter" idx="23" hasCustomPrompt="1"/>
          </p:nvPr>
        </p:nvSpPr>
        <p:spPr>
          <a:xfrm>
            <a:off x="7537747"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3" name="Picture Placeholder 8">
            <a:extLst>
              <a:ext uri="{FF2B5EF4-FFF2-40B4-BE49-F238E27FC236}">
                <a16:creationId xmlns:a16="http://schemas.microsoft.com/office/drawing/2014/main" id="{13CB6343-C37E-4656-A566-EA9A3A1BF01D}"/>
              </a:ext>
              <a:ext uri="{C183D7F6-B498-43B3-948B-1728B52AA6E4}">
                <adec:decorative xmlns:adec="http://schemas.microsoft.com/office/drawing/2017/decorative" val="1"/>
              </a:ext>
            </a:extLst>
          </p:cNvPr>
          <p:cNvSpPr>
            <a:spLocks noGrp="1"/>
          </p:cNvSpPr>
          <p:nvPr>
            <p:ph type="pic" sz="quarter" idx="24" hasCustomPrompt="1"/>
          </p:nvPr>
        </p:nvSpPr>
        <p:spPr>
          <a:xfrm>
            <a:off x="9587646"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4" name="Text Placeholder 7">
            <a:extLst>
              <a:ext uri="{FF2B5EF4-FFF2-40B4-BE49-F238E27FC236}">
                <a16:creationId xmlns:a16="http://schemas.microsoft.com/office/drawing/2014/main" id="{847B0A6E-95FE-4876-8783-F2D69813E0D6}"/>
              </a:ext>
            </a:extLst>
          </p:cNvPr>
          <p:cNvSpPr>
            <a:spLocks noGrp="1"/>
          </p:cNvSpPr>
          <p:nvPr>
            <p:ph type="body" sz="quarter" idx="25" hasCustomPrompt="1"/>
          </p:nvPr>
        </p:nvSpPr>
        <p:spPr>
          <a:xfrm>
            <a:off x="7595850"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5" name="Text Placeholder 7">
            <a:extLst>
              <a:ext uri="{FF2B5EF4-FFF2-40B4-BE49-F238E27FC236}">
                <a16:creationId xmlns:a16="http://schemas.microsoft.com/office/drawing/2014/main" id="{4E9CD2A8-E96D-45CF-B252-F6F8267FF344}"/>
              </a:ext>
            </a:extLst>
          </p:cNvPr>
          <p:cNvSpPr>
            <a:spLocks noGrp="1"/>
          </p:cNvSpPr>
          <p:nvPr>
            <p:ph type="body" sz="quarter" idx="26" hasCustomPrompt="1"/>
          </p:nvPr>
        </p:nvSpPr>
        <p:spPr>
          <a:xfrm>
            <a:off x="6557415"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1AE8BBFE-01C4-4028-9B89-8D3A005A4B89}"/>
              </a:ext>
            </a:extLst>
          </p:cNvPr>
          <p:cNvSpPr>
            <a:spLocks noGrp="1"/>
          </p:cNvSpPr>
          <p:nvPr>
            <p:ph type="body" sz="quarter" idx="27" hasCustomPrompt="1"/>
          </p:nvPr>
        </p:nvSpPr>
        <p:spPr>
          <a:xfrm>
            <a:off x="5564282"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7" name="Text Placeholder 7">
            <a:extLst>
              <a:ext uri="{FF2B5EF4-FFF2-40B4-BE49-F238E27FC236}">
                <a16:creationId xmlns:a16="http://schemas.microsoft.com/office/drawing/2014/main" id="{49C15349-435A-457E-9835-D4345AD3ED9F}"/>
              </a:ext>
            </a:extLst>
          </p:cNvPr>
          <p:cNvSpPr>
            <a:spLocks noGrp="1"/>
          </p:cNvSpPr>
          <p:nvPr>
            <p:ph type="body" sz="quarter" idx="28" hasCustomPrompt="1"/>
          </p:nvPr>
        </p:nvSpPr>
        <p:spPr>
          <a:xfrm>
            <a:off x="10727786"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8" name="Text Placeholder 7">
            <a:extLst>
              <a:ext uri="{FF2B5EF4-FFF2-40B4-BE49-F238E27FC236}">
                <a16:creationId xmlns:a16="http://schemas.microsoft.com/office/drawing/2014/main" id="{06DC437D-C5F6-49FA-8BF0-932297827EA8}"/>
              </a:ext>
            </a:extLst>
          </p:cNvPr>
          <p:cNvSpPr>
            <a:spLocks noGrp="1"/>
          </p:cNvSpPr>
          <p:nvPr>
            <p:ph type="body" sz="quarter" idx="29" hasCustomPrompt="1"/>
          </p:nvPr>
        </p:nvSpPr>
        <p:spPr>
          <a:xfrm>
            <a:off x="9689351"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9DB16E7F-EE86-4AF9-871B-5614FE2D4428}"/>
              </a:ext>
            </a:extLst>
          </p:cNvPr>
          <p:cNvSpPr>
            <a:spLocks noGrp="1"/>
          </p:cNvSpPr>
          <p:nvPr>
            <p:ph type="body" sz="quarter" idx="30" hasCustomPrompt="1"/>
          </p:nvPr>
        </p:nvSpPr>
        <p:spPr>
          <a:xfrm>
            <a:off x="8696218"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Tree>
    <p:extLst>
      <p:ext uri="{BB962C8B-B14F-4D97-AF65-F5344CB8AC3E}">
        <p14:creationId xmlns:p14="http://schemas.microsoft.com/office/powerpoint/2010/main" val="3622213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_Org 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960064"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788864"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788864"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46423" y="665228"/>
            <a:ext cx="0" cy="740664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8112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15204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15204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36400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33492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33492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544977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515904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515904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72595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9687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9687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9066634"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775905"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775905"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26095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_Org Chart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596641"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425441"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425441"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112012"/>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0527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28815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469127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65010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8308140"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p:cNvSpPr>
          <p:nvPr>
            <p:ph type="pic" sz="quarter" idx="39" hasCustomPrompt="1"/>
          </p:nvPr>
        </p:nvSpPr>
        <p:spPr>
          <a:xfrm>
            <a:off x="10115251"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8265555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_DeepYellow">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7664319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_Org Chart 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4178095" y="1905000"/>
            <a:ext cx="1255400" cy="1255400"/>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601136" y="2288331"/>
            <a:ext cx="3108959" cy="290097"/>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601136" y="2566041"/>
            <a:ext cx="3108959" cy="221043"/>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670561"/>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noChangeAspect="1"/>
          </p:cNvSpPr>
          <p:nvPr>
            <p:ph type="pic" sz="quarter" idx="21" hasCustomPrompt="1"/>
          </p:nvPr>
        </p:nvSpPr>
        <p:spPr>
          <a:xfrm>
            <a:off x="10984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noChangeAspect="1"/>
          </p:cNvSpPr>
          <p:nvPr>
            <p:ph type="pic" sz="quarter" idx="27" hasCustomPrompt="1"/>
          </p:nvPr>
        </p:nvSpPr>
        <p:spPr>
          <a:xfrm>
            <a:off x="29272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noChangeAspect="1"/>
          </p:cNvSpPr>
          <p:nvPr>
            <p:ph type="pic" sz="quarter" idx="30" hasCustomPrompt="1"/>
          </p:nvPr>
        </p:nvSpPr>
        <p:spPr>
          <a:xfrm>
            <a:off x="473699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noChangeAspect="1"/>
          </p:cNvSpPr>
          <p:nvPr>
            <p:ph type="pic" sz="quarter" idx="33" hasCustomPrompt="1"/>
          </p:nvPr>
        </p:nvSpPr>
        <p:spPr>
          <a:xfrm>
            <a:off x="65467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noChangeAspect="1"/>
          </p:cNvSpPr>
          <p:nvPr>
            <p:ph type="pic" sz="quarter" idx="36" hasCustomPrompt="1"/>
          </p:nvPr>
        </p:nvSpPr>
        <p:spPr>
          <a:xfrm>
            <a:off x="8353860"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noChangeAspect="1"/>
          </p:cNvSpPr>
          <p:nvPr>
            <p:ph type="pic" sz="quarter" idx="39" hasCustomPrompt="1"/>
          </p:nvPr>
        </p:nvSpPr>
        <p:spPr>
          <a:xfrm>
            <a:off x="10160971"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cxnSp>
        <p:nvCxnSpPr>
          <p:cNvPr id="34" name="Straight Connector 33">
            <a:extLst>
              <a:ext uri="{FF2B5EF4-FFF2-40B4-BE49-F238E27FC236}">
                <a16:creationId xmlns:a16="http://schemas.microsoft.com/office/drawing/2014/main" id="{A69BD202-1C38-47A5-8B06-0AADB78AAE08}"/>
              </a:ext>
              <a:ext uri="{C183D7F6-B498-43B3-948B-1728B52AA6E4}">
                <adec:decorative xmlns:adec="http://schemas.microsoft.com/office/drawing/2017/decorative" val="1"/>
              </a:ext>
            </a:extLst>
          </p:cNvPr>
          <p:cNvCxnSpPr>
            <a:cxnSpLocks/>
          </p:cNvCxnSpPr>
          <p:nvPr userDrawn="1"/>
        </p:nvCxnSpPr>
        <p:spPr>
          <a:xfrm rot="16200000">
            <a:off x="6165169" y="2642433"/>
            <a:ext cx="0" cy="556415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Picture Placeholder 8">
            <a:extLst>
              <a:ext uri="{FF2B5EF4-FFF2-40B4-BE49-F238E27FC236}">
                <a16:creationId xmlns:a16="http://schemas.microsoft.com/office/drawing/2014/main" id="{68CF0B9D-069C-46BA-9B77-7BDE114F3E55}"/>
              </a:ext>
              <a:ext uri="{C183D7F6-B498-43B3-948B-1728B52AA6E4}">
                <adec:decorative xmlns:adec="http://schemas.microsoft.com/office/drawing/2017/decorative" val="1"/>
              </a:ext>
            </a:extLst>
          </p:cNvPr>
          <p:cNvSpPr>
            <a:spLocks noGrp="1" noChangeAspect="1"/>
          </p:cNvSpPr>
          <p:nvPr>
            <p:ph type="pic" sz="quarter" idx="45" hasCustomPrompt="1"/>
          </p:nvPr>
        </p:nvSpPr>
        <p:spPr>
          <a:xfrm>
            <a:off x="29272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9" name="Text Placeholder 7">
            <a:extLst>
              <a:ext uri="{FF2B5EF4-FFF2-40B4-BE49-F238E27FC236}">
                <a16:creationId xmlns:a16="http://schemas.microsoft.com/office/drawing/2014/main" id="{6EB5CB55-9BF0-4309-AA93-9540CDA1CE22}"/>
              </a:ext>
            </a:extLst>
          </p:cNvPr>
          <p:cNvSpPr>
            <a:spLocks noGrp="1"/>
          </p:cNvSpPr>
          <p:nvPr>
            <p:ph type="body" sz="quarter" idx="46" hasCustomPrompt="1"/>
          </p:nvPr>
        </p:nvSpPr>
        <p:spPr>
          <a:xfrm>
            <a:off x="25908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0" name="Text Placeholder 7">
            <a:extLst>
              <a:ext uri="{FF2B5EF4-FFF2-40B4-BE49-F238E27FC236}">
                <a16:creationId xmlns:a16="http://schemas.microsoft.com/office/drawing/2014/main" id="{184A6FF6-89E5-41B3-83AD-E1F1AC1C7187}"/>
              </a:ext>
            </a:extLst>
          </p:cNvPr>
          <p:cNvSpPr>
            <a:spLocks noGrp="1"/>
          </p:cNvSpPr>
          <p:nvPr>
            <p:ph type="body" sz="quarter" idx="47" hasCustomPrompt="1"/>
          </p:nvPr>
        </p:nvSpPr>
        <p:spPr>
          <a:xfrm>
            <a:off x="25908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1" name="Picture Placeholder 8">
            <a:extLst>
              <a:ext uri="{FF2B5EF4-FFF2-40B4-BE49-F238E27FC236}">
                <a16:creationId xmlns:a16="http://schemas.microsoft.com/office/drawing/2014/main" id="{65909E03-0C86-44C4-9260-484E8CF6315F}"/>
              </a:ext>
              <a:ext uri="{C183D7F6-B498-43B3-948B-1728B52AA6E4}">
                <adec:decorative xmlns:adec="http://schemas.microsoft.com/office/drawing/2017/decorative" val="1"/>
              </a:ext>
            </a:extLst>
          </p:cNvPr>
          <p:cNvSpPr>
            <a:spLocks noGrp="1" noChangeAspect="1"/>
          </p:cNvSpPr>
          <p:nvPr>
            <p:ph type="pic" sz="quarter" idx="48" hasCustomPrompt="1"/>
          </p:nvPr>
        </p:nvSpPr>
        <p:spPr>
          <a:xfrm>
            <a:off x="473699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Text Placeholder 7">
            <a:extLst>
              <a:ext uri="{FF2B5EF4-FFF2-40B4-BE49-F238E27FC236}">
                <a16:creationId xmlns:a16="http://schemas.microsoft.com/office/drawing/2014/main" id="{0D08C690-4C72-47C4-ADBC-6DBFC463FC37}"/>
              </a:ext>
            </a:extLst>
          </p:cNvPr>
          <p:cNvSpPr>
            <a:spLocks noGrp="1"/>
          </p:cNvSpPr>
          <p:nvPr>
            <p:ph type="body" sz="quarter" idx="49" hasCustomPrompt="1"/>
          </p:nvPr>
        </p:nvSpPr>
        <p:spPr>
          <a:xfrm>
            <a:off x="440055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3" name="Text Placeholder 7">
            <a:extLst>
              <a:ext uri="{FF2B5EF4-FFF2-40B4-BE49-F238E27FC236}">
                <a16:creationId xmlns:a16="http://schemas.microsoft.com/office/drawing/2014/main" id="{FEBB122E-6E5D-4B48-91C0-C6EB8BA3D2D9}"/>
              </a:ext>
            </a:extLst>
          </p:cNvPr>
          <p:cNvSpPr>
            <a:spLocks noGrp="1"/>
          </p:cNvSpPr>
          <p:nvPr>
            <p:ph type="body" sz="quarter" idx="50" hasCustomPrompt="1"/>
          </p:nvPr>
        </p:nvSpPr>
        <p:spPr>
          <a:xfrm>
            <a:off x="440055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4" name="Picture Placeholder 8">
            <a:extLst>
              <a:ext uri="{FF2B5EF4-FFF2-40B4-BE49-F238E27FC236}">
                <a16:creationId xmlns:a16="http://schemas.microsoft.com/office/drawing/2014/main" id="{A968314E-9F6B-4D90-BC2A-C5BB6AC70F5F}"/>
              </a:ext>
              <a:ext uri="{C183D7F6-B498-43B3-948B-1728B52AA6E4}">
                <adec:decorative xmlns:adec="http://schemas.microsoft.com/office/drawing/2017/decorative" val="1"/>
              </a:ext>
            </a:extLst>
          </p:cNvPr>
          <p:cNvSpPr>
            <a:spLocks noGrp="1" noChangeAspect="1"/>
          </p:cNvSpPr>
          <p:nvPr>
            <p:ph type="pic" sz="quarter" idx="51" hasCustomPrompt="1"/>
          </p:nvPr>
        </p:nvSpPr>
        <p:spPr>
          <a:xfrm>
            <a:off x="65467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5" name="Text Placeholder 7">
            <a:extLst>
              <a:ext uri="{FF2B5EF4-FFF2-40B4-BE49-F238E27FC236}">
                <a16:creationId xmlns:a16="http://schemas.microsoft.com/office/drawing/2014/main" id="{98FF5C01-8CE1-475F-A59A-011328494FC8}"/>
              </a:ext>
            </a:extLst>
          </p:cNvPr>
          <p:cNvSpPr>
            <a:spLocks noGrp="1"/>
          </p:cNvSpPr>
          <p:nvPr>
            <p:ph type="body" sz="quarter" idx="52" hasCustomPrompt="1"/>
          </p:nvPr>
        </p:nvSpPr>
        <p:spPr>
          <a:xfrm>
            <a:off x="62103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DC690F93-088F-498C-9B26-2DCE00A1145F}"/>
              </a:ext>
            </a:extLst>
          </p:cNvPr>
          <p:cNvSpPr>
            <a:spLocks noGrp="1"/>
          </p:cNvSpPr>
          <p:nvPr>
            <p:ph type="body" sz="quarter" idx="53" hasCustomPrompt="1"/>
          </p:nvPr>
        </p:nvSpPr>
        <p:spPr>
          <a:xfrm>
            <a:off x="62103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7" name="Picture Placeholder 8">
            <a:extLst>
              <a:ext uri="{FF2B5EF4-FFF2-40B4-BE49-F238E27FC236}">
                <a16:creationId xmlns:a16="http://schemas.microsoft.com/office/drawing/2014/main" id="{1D462CE1-BEE9-45C4-AB54-354D05E69D31}"/>
              </a:ext>
              <a:ext uri="{C183D7F6-B498-43B3-948B-1728B52AA6E4}">
                <adec:decorative xmlns:adec="http://schemas.microsoft.com/office/drawing/2017/decorative" val="1"/>
              </a:ext>
            </a:extLst>
          </p:cNvPr>
          <p:cNvSpPr>
            <a:spLocks noGrp="1" noChangeAspect="1"/>
          </p:cNvSpPr>
          <p:nvPr>
            <p:ph type="pic" sz="quarter" idx="54" hasCustomPrompt="1"/>
          </p:nvPr>
        </p:nvSpPr>
        <p:spPr>
          <a:xfrm>
            <a:off x="8353860"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8" name="Text Placeholder 7">
            <a:extLst>
              <a:ext uri="{FF2B5EF4-FFF2-40B4-BE49-F238E27FC236}">
                <a16:creationId xmlns:a16="http://schemas.microsoft.com/office/drawing/2014/main" id="{9FA2731A-D1B2-4144-8373-12B9313F9BFD}"/>
              </a:ext>
            </a:extLst>
          </p:cNvPr>
          <p:cNvSpPr>
            <a:spLocks noGrp="1"/>
          </p:cNvSpPr>
          <p:nvPr>
            <p:ph type="body" sz="quarter" idx="55" hasCustomPrompt="1"/>
          </p:nvPr>
        </p:nvSpPr>
        <p:spPr>
          <a:xfrm>
            <a:off x="8017411"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F61DF59D-6B27-4EC6-A151-0F9B99DC8051}"/>
              </a:ext>
            </a:extLst>
          </p:cNvPr>
          <p:cNvSpPr>
            <a:spLocks noGrp="1"/>
          </p:cNvSpPr>
          <p:nvPr>
            <p:ph type="body" sz="quarter" idx="56" hasCustomPrompt="1"/>
          </p:nvPr>
        </p:nvSpPr>
        <p:spPr>
          <a:xfrm>
            <a:off x="8017411"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102046214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000524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Blue">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1927057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Orange">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5"/>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5"/>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85705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1575266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tx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40317223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5"/>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986109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25" name="Picture Placeholder 8">
            <a:extLst>
              <a:ext uri="{FF2B5EF4-FFF2-40B4-BE49-F238E27FC236}">
                <a16:creationId xmlns:a16="http://schemas.microsoft.com/office/drawing/2014/main" id="{489EE1C9-68AE-4BDD-B34C-9DE809C4DD0B}"/>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alpha val="84000"/>
            </a:schemeClr>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6" name="Text Placeholder 16">
            <a:extLst>
              <a:ext uri="{FF2B5EF4-FFF2-40B4-BE49-F238E27FC236}">
                <a16:creationId xmlns:a16="http://schemas.microsoft.com/office/drawing/2014/main" id="{9F89ADF8-2320-4EC3-98EA-5CB618A528E6}"/>
              </a:ext>
              <a:ext uri="{C183D7F6-B498-43B3-948B-1728B52AA6E4}">
                <adec:decorative xmlns:adec="http://schemas.microsoft.com/office/drawing/2017/decorative" val="1"/>
              </a:ext>
            </a:extLst>
          </p:cNvPr>
          <p:cNvSpPr>
            <a:spLocks noGrp="1"/>
          </p:cNvSpPr>
          <p:nvPr>
            <p:ph type="body" sz="quarter" idx="12" hasCustomPrompt="1"/>
          </p:nvPr>
        </p:nvSpPr>
        <p:spPr>
          <a:xfrm>
            <a:off x="533400" y="0"/>
            <a:ext cx="6781800" cy="6324600"/>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266825" y="2265916"/>
            <a:ext cx="5314950" cy="3488998"/>
          </a:xfrm>
          <a:noFill/>
        </p:spPr>
        <p:txBody>
          <a:bodyPr anchor="b">
            <a:normAutofit/>
          </a:bodyPr>
          <a:lstStyle>
            <a:lvl1pPr algn="ctr">
              <a:defRPr sz="6000">
                <a:solidFill>
                  <a:schemeClr val="bg1"/>
                </a:solidFill>
              </a:defRPr>
            </a:lvl1pPr>
          </a:lstStyle>
          <a:p>
            <a:r>
              <a:rPr lang="en-US"/>
              <a:t>Click to edit Master title style</a:t>
            </a:r>
            <a:endParaRPr lang="en-GB" dirty="0"/>
          </a:p>
        </p:txBody>
      </p:sp>
      <p:sp>
        <p:nvSpPr>
          <p:cNvPr id="6" name="Slide Number Placeholder 5">
            <a:extLst>
              <a:ext uri="{FF2B5EF4-FFF2-40B4-BE49-F238E27FC236}">
                <a16:creationId xmlns:a16="http://schemas.microsoft.com/office/drawing/2014/main" id="{F074D12B-58A6-47D1-9B2D-697AB265C81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625375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73FC1AA-8591-43A1-9962-1599E1A8AB30}"/>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735482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1"/>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7160B2D8-3756-4781-A8DD-692C3F895981}"/>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11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0532011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5"/>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EEDA9EB-20CE-4EA1-9720-40FBEB45614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5"/>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063650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6"/>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80033509-FE6E-46FC-85C8-B777FBA2F1A5}"/>
              </a:ext>
            </a:extLst>
          </p:cNvPr>
          <p:cNvSpPr>
            <a:spLocks noGrp="1"/>
          </p:cNvSpPr>
          <p:nvPr>
            <p:ph type="sldNum" sz="quarter" idx="4"/>
          </p:nvPr>
        </p:nvSpPr>
        <p:spPr>
          <a:xfrm>
            <a:off x="628788" y="6339840"/>
            <a:ext cx="302281" cy="365760"/>
          </a:xfrm>
          <a:prstGeom prst="rect">
            <a:avLst/>
          </a:prstGeom>
          <a:solidFill>
            <a:schemeClr val="bg1"/>
          </a:solidFill>
          <a:ln>
            <a:solidFill>
              <a:schemeClr val="accent6"/>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438915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losing-Thank you 1">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hasCustomPrompt="1"/>
          </p:nvPr>
        </p:nvSpPr>
        <p:spPr>
          <a:xfrm>
            <a:off x="1378135" y="1219200"/>
            <a:ext cx="7232465" cy="9036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THANK yOU</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3932519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Thank you 2">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16122032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Thank you 3">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26534857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Thank you 4">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933450" y="762000"/>
            <a:ext cx="4381500" cy="34290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0448034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Thank you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1257300" y="1447800"/>
            <a:ext cx="4114800" cy="39624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325539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933450" y="762000"/>
            <a:ext cx="4381500" cy="34290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933450" y="4343400"/>
            <a:ext cx="4381500" cy="1355732"/>
          </a:xfrm>
        </p:spPr>
        <p:txBody>
          <a:bodyPr lIns="91440" rIns="91440" anchor="t">
            <a:normAutofit/>
          </a:bodyPr>
          <a:lstStyle>
            <a:lvl1pPr marL="0" indent="0" algn="ctr">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0499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1447800"/>
            <a:ext cx="4114800" cy="39624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495801"/>
            <a:ext cx="4876800" cy="609600"/>
          </a:xfrm>
        </p:spPr>
        <p:txBody>
          <a:bodyPr lIns="91440" rIns="91440" anchor="ctr">
            <a:normAutofit/>
          </a:bodyPr>
          <a:lstStyle>
            <a:lvl1pPr marL="0" indent="0" algn="l">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601318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1447800"/>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14" name="Slide Number Placeholder 5">
            <a:extLst>
              <a:ext uri="{FF2B5EF4-FFF2-40B4-BE49-F238E27FC236}">
                <a16:creationId xmlns:a16="http://schemas.microsoft.com/office/drawing/2014/main" id="{0621E917-505B-493E-99EE-2E57CB3327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924664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Emphasis-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 y="1676400"/>
            <a:ext cx="10837333" cy="424732"/>
          </a:xfrm>
          <a:solidFill>
            <a:schemeClr val="accent1"/>
          </a:solidFill>
        </p:spPr>
        <p:txBody>
          <a:bodyPr wrap="square" lIns="640080" rIns="91440">
            <a:spAutoFit/>
          </a:bodyPr>
          <a:lstStyle>
            <a:lvl1pPr marL="0" indent="0">
              <a:buNone/>
              <a:defRPr sz="2400" b="0">
                <a:solidFill>
                  <a:schemeClr val="bg1"/>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08E95652-9528-4150-8049-C40C3BB1BB08}"/>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3059476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548640"/>
            <a:ext cx="11106150"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8640" y="2103120"/>
            <a:ext cx="11106150" cy="422148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938679"/>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1" r:id="rId3"/>
    <p:sldLayoutId id="2147483962" r:id="rId4"/>
    <p:sldLayoutId id="2147483964" r:id="rId5"/>
    <p:sldLayoutId id="2147483958" r:id="rId6"/>
    <p:sldLayoutId id="2147483963" r:id="rId7"/>
    <p:sldLayoutId id="2147483957" r:id="rId8"/>
    <p:sldLayoutId id="2147483965" r:id="rId9"/>
    <p:sldLayoutId id="2147483966" r:id="rId10"/>
    <p:sldLayoutId id="2147483996" r:id="rId11"/>
    <p:sldLayoutId id="2147483997" r:id="rId12"/>
    <p:sldLayoutId id="2147483998" r:id="rId13"/>
    <p:sldLayoutId id="2147483999" r:id="rId14"/>
    <p:sldLayoutId id="2147484000" r:id="rId15"/>
    <p:sldLayoutId id="2147484001" r:id="rId16"/>
    <p:sldLayoutId id="2147484007" r:id="rId17"/>
    <p:sldLayoutId id="2147483967" r:id="rId18"/>
    <p:sldLayoutId id="2147483968" r:id="rId19"/>
    <p:sldLayoutId id="2147483987" r:id="rId20"/>
    <p:sldLayoutId id="2147483969" r:id="rId21"/>
    <p:sldLayoutId id="2147483970" r:id="rId22"/>
    <p:sldLayoutId id="2147483971" r:id="rId23"/>
    <p:sldLayoutId id="2147483972" r:id="rId24"/>
    <p:sldLayoutId id="2147483973" r:id="rId25"/>
    <p:sldLayoutId id="2147483978" r:id="rId26"/>
    <p:sldLayoutId id="2147483974" r:id="rId27"/>
    <p:sldLayoutId id="2147483975" r:id="rId28"/>
    <p:sldLayoutId id="2147483976" r:id="rId29"/>
    <p:sldLayoutId id="2147483977" r:id="rId30"/>
    <p:sldLayoutId id="2147483988" r:id="rId31"/>
    <p:sldLayoutId id="2147483989" r:id="rId32"/>
    <p:sldLayoutId id="2147483990" r:id="rId33"/>
    <p:sldLayoutId id="2147483991" r:id="rId34"/>
    <p:sldLayoutId id="2147483992" r:id="rId35"/>
    <p:sldLayoutId id="2147483993" r:id="rId36"/>
    <p:sldLayoutId id="2147483995" r:id="rId37"/>
    <p:sldLayoutId id="2147484002" r:id="rId38"/>
    <p:sldLayoutId id="2147484003" r:id="rId39"/>
    <p:sldLayoutId id="2147484004" r:id="rId40"/>
    <p:sldLayoutId id="2147483994" r:id="rId41"/>
    <p:sldLayoutId id="2147484005" r:id="rId42"/>
    <p:sldLayoutId id="2147484006" r:id="rId43"/>
    <p:sldLayoutId id="2147483979" r:id="rId44"/>
    <p:sldLayoutId id="2147483980" r:id="rId45"/>
    <p:sldLayoutId id="2147483981" r:id="rId46"/>
    <p:sldLayoutId id="2147483982" r:id="rId47"/>
    <p:sldLayoutId id="2147483983" r:id="rId48"/>
    <p:sldLayoutId id="2147483984" r:id="rId49"/>
    <p:sldLayoutId id="2147483985" r:id="rId50"/>
    <p:sldLayoutId id="2147483986" r:id="rId51"/>
    <p:sldLayoutId id="2147484008" r:id="rId52"/>
    <p:sldLayoutId id="2147484009" r:id="rId53"/>
    <p:sldLayoutId id="2147484010" r:id="rId54"/>
    <p:sldLayoutId id="2147484011" r:id="rId55"/>
    <p:sldLayoutId id="2147484012" r:id="rId56"/>
  </p:sldLayoutIdLst>
  <p:hf hdr="0" ftr="0" dt="0"/>
  <p:txStyles>
    <p:titleStyle>
      <a:lvl1pPr algn="l" defTabSz="914400" rtl="0" eaLnBrk="1" latinLnBrk="0" hangingPunct="1">
        <a:lnSpc>
          <a:spcPct val="90000"/>
        </a:lnSpc>
        <a:spcBef>
          <a:spcPct val="0"/>
        </a:spcBef>
        <a:buNone/>
        <a:defRPr sz="4200" kern="1200" cap="all" spc="100" baseline="0">
          <a:solidFill>
            <a:schemeClr val="tx1">
              <a:lumMod val="95000"/>
              <a:lumOff val="5000"/>
            </a:schemeClr>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s://www.rawpixel.com/image/434544/free-photo-image-cow-farm-mil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hyperlink" Target="http://libreshot.com/business-plan/" TargetMode="External"/><Relationship Id="rId2" Type="http://schemas.openxmlformats.org/officeDocument/2006/relationships/image" Target="../media/image9.jpg"/><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www.enago.com/academy/tips-for-a-great-letter-of-recommendation/" TargetMode="External"/><Relationship Id="rId2" Type="http://schemas.openxmlformats.org/officeDocument/2006/relationships/image" Target="../media/image12.jpg"/><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hyperlink" Target="https://www.pngall.com/retail-business-png/" TargetMode="External"/><Relationship Id="rId2" Type="http://schemas.openxmlformats.org/officeDocument/2006/relationships/image" Target="../media/image13.png"/><Relationship Id="rId1" Type="http://schemas.openxmlformats.org/officeDocument/2006/relationships/slideLayout" Target="../slideLayouts/slideLayout33.xml"/><Relationship Id="rId5" Type="http://schemas.openxmlformats.org/officeDocument/2006/relationships/hyperlink" Target="https://openclipart.org/detail/245083/" TargetMode="Externa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hyperlink" Target="https://slides.com/billymeinke/caltrain-bikes/fullscreen" TargetMode="External"/><Relationship Id="rId2" Type="http://schemas.openxmlformats.org/officeDocument/2006/relationships/image" Target="../media/image15.png"/><Relationship Id="rId1" Type="http://schemas.openxmlformats.org/officeDocument/2006/relationships/slideLayout" Target="../slideLayouts/slideLayout33.xml"/><Relationship Id="rId5" Type="http://schemas.openxmlformats.org/officeDocument/2006/relationships/hyperlink" Target="https://courses.lumenlearning.com/marketing-spring2016/chapter/reading-the-black-box-of-consumer-behavior/" TargetMode="Externa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pxhere.com/en/photo/641257" TargetMode="External"/><Relationship Id="rId2" Type="http://schemas.openxmlformats.org/officeDocument/2006/relationships/image" Target="../media/image17.jpg"/><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iocenters-conference-room-2673328/" TargetMode="External"/><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9890287-4DB6-4C87-AEAF-17E9594F401B}"/>
              </a:ext>
              <a:ext uri="{C183D7F6-B498-43B3-948B-1728B52AA6E4}">
                <adec:decorative xmlns:adec="http://schemas.microsoft.com/office/drawing/2017/decorative" val="1"/>
              </a:ext>
            </a:extLst>
          </p:cNvPr>
          <p:cNvPicPr>
            <a:picLocks noGrp="1" noChangeAspect="1"/>
          </p:cNvPicPr>
          <p:nvPr>
            <p:ph type="pic" sz="quarter" idx="11"/>
          </p:nvPr>
        </p:nvPicPr>
        <p:blipFill>
          <a:blip r:embed="rId3">
            <a:extLst>
              <a:ext uri="{837473B0-CC2E-450A-ABE3-18F120FF3D39}">
                <a1611:picAttrSrcUrl xmlns:a1611="http://schemas.microsoft.com/office/drawing/2016/11/main" r:id="rId4"/>
              </a:ext>
            </a:extLst>
          </a:blip>
          <a:srcRect t="7287" b="7287"/>
          <a:stretch/>
        </p:blipFill>
        <p:spPr/>
      </p:pic>
      <p:sp>
        <p:nvSpPr>
          <p:cNvPr id="285" name="Text Placeholder 284">
            <a:extLst>
              <a:ext uri="{FF2B5EF4-FFF2-40B4-BE49-F238E27FC236}">
                <a16:creationId xmlns:a16="http://schemas.microsoft.com/office/drawing/2014/main" id="{C0BF9B80-F084-4423-8C1C-E79BE829875F}"/>
              </a:ext>
              <a:ext uri="{C183D7F6-B498-43B3-948B-1728B52AA6E4}">
                <adec:decorative xmlns:adec="http://schemas.microsoft.com/office/drawing/2017/decorative" val="1"/>
              </a:ext>
            </a:extLst>
          </p:cNvPr>
          <p:cNvSpPr>
            <a:spLocks noGrp="1"/>
          </p:cNvSpPr>
          <p:nvPr>
            <p:ph type="body" sz="quarter" idx="13"/>
          </p:nvPr>
        </p:nvSpPr>
        <p:spPr>
          <a:xfrm rot="10800000" flipH="1" flipV="1">
            <a:off x="8074536" y="2996952"/>
            <a:ext cx="2087678" cy="3397944"/>
          </a:xfrm>
        </p:spPr>
        <p:txBody>
          <a:bodyPr/>
          <a:lstStyle/>
          <a:p>
            <a:endParaRPr lang="en-US" dirty="0"/>
          </a:p>
        </p:txBody>
      </p:sp>
      <p:sp>
        <p:nvSpPr>
          <p:cNvPr id="286" name="Text Placeholder 285">
            <a:extLst>
              <a:ext uri="{FF2B5EF4-FFF2-40B4-BE49-F238E27FC236}">
                <a16:creationId xmlns:a16="http://schemas.microsoft.com/office/drawing/2014/main" id="{9626180B-FF05-48CF-BFB3-C95C9B5DAB99}"/>
              </a:ext>
              <a:ext uri="{C183D7F6-B498-43B3-948B-1728B52AA6E4}">
                <adec:decorative xmlns:adec="http://schemas.microsoft.com/office/drawing/2017/decorative" val="1"/>
              </a:ext>
            </a:extLst>
          </p:cNvPr>
          <p:cNvSpPr>
            <a:spLocks noGrp="1"/>
          </p:cNvSpPr>
          <p:nvPr>
            <p:ph type="body" sz="quarter" idx="15"/>
          </p:nvPr>
        </p:nvSpPr>
        <p:spPr>
          <a:xfrm>
            <a:off x="2711624" y="908720"/>
            <a:ext cx="7056784" cy="5184576"/>
          </a:xfrm>
        </p:spPr>
        <p:txBody>
          <a:bodyPr/>
          <a:lstStyle/>
          <a:p>
            <a:endParaRPr lang="en-US" dirty="0"/>
          </a:p>
        </p:txBody>
      </p:sp>
      <p:sp>
        <p:nvSpPr>
          <p:cNvPr id="6" name="Title 5">
            <a:extLst>
              <a:ext uri="{FF2B5EF4-FFF2-40B4-BE49-F238E27FC236}">
                <a16:creationId xmlns:a16="http://schemas.microsoft.com/office/drawing/2014/main" id="{3933031D-018B-489E-B613-2113C1CD2360}"/>
              </a:ext>
            </a:extLst>
          </p:cNvPr>
          <p:cNvSpPr>
            <a:spLocks noGrp="1"/>
          </p:cNvSpPr>
          <p:nvPr>
            <p:ph type="ctrTitle"/>
          </p:nvPr>
        </p:nvSpPr>
        <p:spPr>
          <a:xfrm>
            <a:off x="3163809" y="1905000"/>
            <a:ext cx="5864382" cy="731519"/>
          </a:xfrm>
        </p:spPr>
        <p:txBody>
          <a:bodyPr>
            <a:normAutofit fontScale="90000"/>
          </a:bodyPr>
          <a:lstStyle/>
          <a:p>
            <a:r>
              <a:rPr lang="en-US"/>
              <a:t>Dairy Farm case study</a:t>
            </a:r>
            <a:br>
              <a:rPr lang="en-US"/>
            </a:br>
            <a:endParaRPr lang="en-US" dirty="0"/>
          </a:p>
        </p:txBody>
      </p:sp>
      <p:sp>
        <p:nvSpPr>
          <p:cNvPr id="7" name="Subtitle 6">
            <a:extLst>
              <a:ext uri="{FF2B5EF4-FFF2-40B4-BE49-F238E27FC236}">
                <a16:creationId xmlns:a16="http://schemas.microsoft.com/office/drawing/2014/main" id="{606F8B2E-A7F5-4413-BEED-BFF7C3D9FF78}"/>
              </a:ext>
            </a:extLst>
          </p:cNvPr>
          <p:cNvSpPr>
            <a:spLocks noGrp="1"/>
          </p:cNvSpPr>
          <p:nvPr>
            <p:ph type="subTitle" idx="1"/>
          </p:nvPr>
        </p:nvSpPr>
        <p:spPr>
          <a:xfrm>
            <a:off x="4059706" y="3284985"/>
            <a:ext cx="4340549" cy="1866134"/>
          </a:xfrm>
        </p:spPr>
        <p:txBody>
          <a:bodyPr>
            <a:normAutofit/>
          </a:bodyPr>
          <a:lstStyle/>
          <a:p>
            <a:r>
              <a:rPr lang="en-US" dirty="0"/>
              <a:t>Presented By:</a:t>
            </a:r>
          </a:p>
          <a:p>
            <a:r>
              <a:rPr lang="en-US" dirty="0"/>
              <a:t>Abhinav Agarwal</a:t>
            </a:r>
          </a:p>
          <a:p>
            <a:r>
              <a:rPr lang="en-US" dirty="0"/>
              <a:t>Ujwal Geed</a:t>
            </a:r>
          </a:p>
          <a:p>
            <a:r>
              <a:rPr lang="en-US" dirty="0"/>
              <a:t>Bharath Reddy </a:t>
            </a:r>
          </a:p>
          <a:p>
            <a:r>
              <a:rPr lang="en-US" dirty="0"/>
              <a:t>Raju </a:t>
            </a:r>
            <a:r>
              <a:rPr lang="en-US" dirty="0" err="1"/>
              <a:t>Tejavath</a:t>
            </a:r>
            <a:endParaRPr lang="en-US" dirty="0"/>
          </a:p>
          <a:p>
            <a:endParaRPr lang="en-US" dirty="0"/>
          </a:p>
        </p:txBody>
      </p:sp>
    </p:spTree>
    <p:extLst>
      <p:ext uri="{BB962C8B-B14F-4D97-AF65-F5344CB8AC3E}">
        <p14:creationId xmlns:p14="http://schemas.microsoft.com/office/powerpoint/2010/main" val="3135228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E9594-7630-B08D-8801-C4C0BDEB6EDD}"/>
              </a:ext>
            </a:extLst>
          </p:cNvPr>
          <p:cNvSpPr>
            <a:spLocks noGrp="1"/>
          </p:cNvSpPr>
          <p:nvPr>
            <p:ph type="title"/>
          </p:nvPr>
        </p:nvSpPr>
        <p:spPr>
          <a:xfrm>
            <a:off x="335360" y="152399"/>
            <a:ext cx="10153128" cy="729997"/>
          </a:xfrm>
        </p:spPr>
        <p:txBody>
          <a:bodyPr>
            <a:normAutofit/>
          </a:bodyPr>
          <a:lstStyle/>
          <a:p>
            <a:pPr algn="ctr"/>
            <a:r>
              <a:rPr lang="en-US" dirty="0"/>
              <a:t>Dairy farm group’s top 3 competitors</a:t>
            </a:r>
            <a:endParaRPr lang="en-IN" dirty="0"/>
          </a:p>
        </p:txBody>
      </p:sp>
      <p:sp>
        <p:nvSpPr>
          <p:cNvPr id="3" name="Content Placeholder 2">
            <a:extLst>
              <a:ext uri="{FF2B5EF4-FFF2-40B4-BE49-F238E27FC236}">
                <a16:creationId xmlns:a16="http://schemas.microsoft.com/office/drawing/2014/main" id="{ACA18D75-AB3D-2126-CCC4-52B2327ABEA4}"/>
              </a:ext>
            </a:extLst>
          </p:cNvPr>
          <p:cNvSpPr>
            <a:spLocks noGrp="1"/>
          </p:cNvSpPr>
          <p:nvPr>
            <p:ph sz="quarter" idx="13"/>
          </p:nvPr>
        </p:nvSpPr>
        <p:spPr>
          <a:xfrm>
            <a:off x="3215680" y="1074092"/>
            <a:ext cx="8784976" cy="1371125"/>
          </a:xfrm>
        </p:spPr>
        <p:txBody>
          <a:bodyPr>
            <a:normAutofit lnSpcReduction="10000"/>
          </a:bodyPr>
          <a:lstStyle/>
          <a:p>
            <a:pPr algn="l">
              <a:buFont typeface="Arial" panose="020B0604020202020204" pitchFamily="34" charset="0"/>
              <a:buChar char="•"/>
            </a:pPr>
            <a:r>
              <a:rPr lang="en-US" b="0" i="0" dirty="0">
                <a:solidFill>
                  <a:srgbClr val="0D0D0D"/>
                </a:solidFill>
                <a:effectLst/>
                <a:latin typeface="Söhne"/>
              </a:rPr>
              <a:t>Targets budget-conscious shoppers and families, providing affordable groceries and household essentials.</a:t>
            </a:r>
          </a:p>
          <a:p>
            <a:pPr algn="l">
              <a:buFont typeface="Arial" panose="020B0604020202020204" pitchFamily="34" charset="0"/>
              <a:buChar char="•"/>
            </a:pPr>
            <a:r>
              <a:rPr lang="en-US" b="0" i="0" dirty="0">
                <a:solidFill>
                  <a:srgbClr val="0D0D0D"/>
                </a:solidFill>
                <a:effectLst/>
                <a:latin typeface="Söhne"/>
              </a:rPr>
              <a:t>Appeals to a broad customer base with the aim of stabilizing prices and ensuring accessibility for all income levels across Singapore.</a:t>
            </a:r>
          </a:p>
          <a:p>
            <a:pPr marL="0" indent="0">
              <a:buNone/>
            </a:pPr>
            <a:endParaRPr lang="en-IN" dirty="0"/>
          </a:p>
        </p:txBody>
      </p:sp>
      <p:sp>
        <p:nvSpPr>
          <p:cNvPr id="4" name="Text Placeholder 3">
            <a:extLst>
              <a:ext uri="{FF2B5EF4-FFF2-40B4-BE49-F238E27FC236}">
                <a16:creationId xmlns:a16="http://schemas.microsoft.com/office/drawing/2014/main" id="{09A99A3B-BC5F-CF75-019A-C9163C635BD2}"/>
              </a:ext>
            </a:extLst>
          </p:cNvPr>
          <p:cNvSpPr>
            <a:spLocks noGrp="1"/>
          </p:cNvSpPr>
          <p:nvPr>
            <p:ph type="body" sz="quarter" idx="16"/>
          </p:nvPr>
        </p:nvSpPr>
        <p:spPr>
          <a:xfrm>
            <a:off x="335360" y="1364696"/>
            <a:ext cx="2088232" cy="424732"/>
          </a:xfrm>
        </p:spPr>
        <p:txBody>
          <a:bodyPr/>
          <a:lstStyle/>
          <a:p>
            <a:r>
              <a:rPr lang="en-US" dirty="0">
                <a:latin typeface="Söhne"/>
              </a:rPr>
              <a:t>NTUC FairPrice</a:t>
            </a:r>
            <a:endParaRPr lang="en-IN" dirty="0">
              <a:latin typeface="Söhne"/>
            </a:endParaRPr>
          </a:p>
        </p:txBody>
      </p:sp>
      <p:sp>
        <p:nvSpPr>
          <p:cNvPr id="6" name="Content Placeholder 5">
            <a:extLst>
              <a:ext uri="{FF2B5EF4-FFF2-40B4-BE49-F238E27FC236}">
                <a16:creationId xmlns:a16="http://schemas.microsoft.com/office/drawing/2014/main" id="{291170A6-26AE-A271-8099-7D46B6351101}"/>
              </a:ext>
            </a:extLst>
          </p:cNvPr>
          <p:cNvSpPr>
            <a:spLocks noGrp="1"/>
          </p:cNvSpPr>
          <p:nvPr>
            <p:ph sz="quarter" idx="22"/>
          </p:nvPr>
        </p:nvSpPr>
        <p:spPr>
          <a:xfrm>
            <a:off x="3215680" y="2636912"/>
            <a:ext cx="8640960" cy="1728192"/>
          </a:xfrm>
        </p:spPr>
        <p:txBody>
          <a:bodyPr>
            <a:normAutofit/>
          </a:bodyPr>
          <a:lstStyle/>
          <a:p>
            <a:pPr algn="l">
              <a:buFont typeface="Arial" panose="020B0604020202020204" pitchFamily="34" charset="0"/>
              <a:buChar char="•"/>
            </a:pPr>
            <a:r>
              <a:rPr lang="en-US" b="0" i="0" dirty="0">
                <a:solidFill>
                  <a:srgbClr val="0D0D0D"/>
                </a:solidFill>
                <a:effectLst/>
                <a:latin typeface="Söhne"/>
              </a:rPr>
              <a:t>Caters to cost-conscious consumers, particularly in heartland areas, offering value-for-money food and everyday necessities.</a:t>
            </a:r>
          </a:p>
          <a:p>
            <a:pPr algn="l">
              <a:buFont typeface="Arial" panose="020B0604020202020204" pitchFamily="34" charset="0"/>
              <a:buChar char="•"/>
            </a:pPr>
            <a:r>
              <a:rPr lang="en-US" b="0" i="0" dirty="0">
                <a:solidFill>
                  <a:srgbClr val="0D0D0D"/>
                </a:solidFill>
                <a:effectLst/>
                <a:latin typeface="Söhne"/>
              </a:rPr>
              <a:t>Focuses on budget-conscious customers, providing a range of affordable products, including fresh produce, live seafood, and meat.</a:t>
            </a:r>
          </a:p>
          <a:p>
            <a:endParaRPr lang="en-IN" dirty="0"/>
          </a:p>
        </p:txBody>
      </p:sp>
      <p:sp>
        <p:nvSpPr>
          <p:cNvPr id="7" name="Text Placeholder 6">
            <a:extLst>
              <a:ext uri="{FF2B5EF4-FFF2-40B4-BE49-F238E27FC236}">
                <a16:creationId xmlns:a16="http://schemas.microsoft.com/office/drawing/2014/main" id="{BC2C0797-C2E9-AF3D-C4DB-C23FA1AAE2E9}"/>
              </a:ext>
            </a:extLst>
          </p:cNvPr>
          <p:cNvSpPr>
            <a:spLocks noGrp="1"/>
          </p:cNvSpPr>
          <p:nvPr>
            <p:ph type="body" sz="quarter" idx="23"/>
          </p:nvPr>
        </p:nvSpPr>
        <p:spPr>
          <a:xfrm>
            <a:off x="335360" y="3004268"/>
            <a:ext cx="1872208" cy="424732"/>
          </a:xfrm>
        </p:spPr>
        <p:txBody>
          <a:bodyPr/>
          <a:lstStyle/>
          <a:p>
            <a:r>
              <a:rPr lang="en-US" dirty="0">
                <a:latin typeface="Söhne"/>
              </a:rPr>
              <a:t>Sheng </a:t>
            </a:r>
            <a:r>
              <a:rPr lang="en-US" dirty="0" err="1">
                <a:latin typeface="Söhne"/>
              </a:rPr>
              <a:t>Siong</a:t>
            </a:r>
            <a:endParaRPr lang="en-IN" dirty="0">
              <a:latin typeface="Söhne"/>
            </a:endParaRPr>
          </a:p>
        </p:txBody>
      </p:sp>
      <p:sp>
        <p:nvSpPr>
          <p:cNvPr id="9" name="Slide Number Placeholder 8">
            <a:extLst>
              <a:ext uri="{FF2B5EF4-FFF2-40B4-BE49-F238E27FC236}">
                <a16:creationId xmlns:a16="http://schemas.microsoft.com/office/drawing/2014/main" id="{93F1CBF5-BE4E-F25F-52FE-BE61D7287502}"/>
              </a:ext>
            </a:extLst>
          </p:cNvPr>
          <p:cNvSpPr>
            <a:spLocks noGrp="1"/>
          </p:cNvSpPr>
          <p:nvPr>
            <p:ph type="sldNum" sz="quarter" idx="4"/>
          </p:nvPr>
        </p:nvSpPr>
        <p:spPr/>
        <p:txBody>
          <a:bodyPr/>
          <a:lstStyle/>
          <a:p>
            <a:fld id="{4FAB73BC-B049-4115-A692-8D63A059BFB8}" type="slidenum">
              <a:rPr lang="en-US" noProof="0" smtClean="0"/>
              <a:pPr/>
              <a:t>10</a:t>
            </a:fld>
            <a:endParaRPr lang="en-US" noProof="0" dirty="0"/>
          </a:p>
        </p:txBody>
      </p:sp>
      <p:sp>
        <p:nvSpPr>
          <p:cNvPr id="10" name="Content Placeholder 9">
            <a:extLst>
              <a:ext uri="{FF2B5EF4-FFF2-40B4-BE49-F238E27FC236}">
                <a16:creationId xmlns:a16="http://schemas.microsoft.com/office/drawing/2014/main" id="{49843740-DFF0-07DB-FF6B-A8D09B475F30}"/>
              </a:ext>
            </a:extLst>
          </p:cNvPr>
          <p:cNvSpPr>
            <a:spLocks noGrp="1"/>
          </p:cNvSpPr>
          <p:nvPr>
            <p:ph sz="quarter" idx="25"/>
          </p:nvPr>
        </p:nvSpPr>
        <p:spPr>
          <a:xfrm>
            <a:off x="3215680" y="4556799"/>
            <a:ext cx="8856984" cy="1608505"/>
          </a:xfrm>
        </p:spPr>
        <p:txBody>
          <a:bodyPr>
            <a:normAutofit/>
          </a:bodyPr>
          <a:lstStyle/>
          <a:p>
            <a:pPr algn="l">
              <a:buFont typeface="Arial" panose="020B0604020202020204" pitchFamily="34" charset="0"/>
              <a:buChar char="•"/>
            </a:pPr>
            <a:r>
              <a:rPr lang="en-US" b="0" i="0" dirty="0">
                <a:solidFill>
                  <a:srgbClr val="0D0D0D"/>
                </a:solidFill>
                <a:effectLst/>
                <a:latin typeface="Söhne"/>
              </a:rPr>
              <a:t>Online platforms offering a variety of products traditionally sold in supermarkets.</a:t>
            </a:r>
          </a:p>
          <a:p>
            <a:pPr algn="l">
              <a:buFont typeface="Arial" panose="020B0604020202020204" pitchFamily="34" charset="0"/>
              <a:buChar char="•"/>
            </a:pPr>
            <a:r>
              <a:rPr lang="en-US" b="0" i="0" dirty="0">
                <a:solidFill>
                  <a:srgbClr val="0D0D0D"/>
                </a:solidFill>
                <a:effectLst/>
                <a:latin typeface="Söhne"/>
              </a:rPr>
              <a:t>Increasing competition for brick-and-mortar stores, prompting supermarkets to establish online stores to provide alternative shopping channels for customers.</a:t>
            </a:r>
          </a:p>
          <a:p>
            <a:endParaRPr lang="en-IN" dirty="0"/>
          </a:p>
        </p:txBody>
      </p:sp>
      <p:sp>
        <p:nvSpPr>
          <p:cNvPr id="11" name="Text Placeholder 10">
            <a:extLst>
              <a:ext uri="{FF2B5EF4-FFF2-40B4-BE49-F238E27FC236}">
                <a16:creationId xmlns:a16="http://schemas.microsoft.com/office/drawing/2014/main" id="{0B190ADA-7678-352F-8D84-0EA33A298E9E}"/>
              </a:ext>
            </a:extLst>
          </p:cNvPr>
          <p:cNvSpPr>
            <a:spLocks noGrp="1"/>
          </p:cNvSpPr>
          <p:nvPr>
            <p:ph type="body" sz="quarter" idx="26"/>
          </p:nvPr>
        </p:nvSpPr>
        <p:spPr>
          <a:xfrm>
            <a:off x="335360" y="4847403"/>
            <a:ext cx="2880320" cy="424732"/>
          </a:xfrm>
        </p:spPr>
        <p:txBody>
          <a:bodyPr/>
          <a:lstStyle/>
          <a:p>
            <a:r>
              <a:rPr lang="en-US" dirty="0">
                <a:latin typeface="Söhne"/>
              </a:rPr>
              <a:t>Prime Mart</a:t>
            </a:r>
            <a:endParaRPr lang="en-IN" dirty="0">
              <a:latin typeface="Söhne"/>
            </a:endParaRPr>
          </a:p>
        </p:txBody>
      </p:sp>
      <p:sp>
        <p:nvSpPr>
          <p:cNvPr id="13" name="Arrow: Right 12">
            <a:extLst>
              <a:ext uri="{FF2B5EF4-FFF2-40B4-BE49-F238E27FC236}">
                <a16:creationId xmlns:a16="http://schemas.microsoft.com/office/drawing/2014/main" id="{0276AD99-A2D0-E6EA-25FF-A9FE276D429C}"/>
              </a:ext>
            </a:extLst>
          </p:cNvPr>
          <p:cNvSpPr/>
          <p:nvPr/>
        </p:nvSpPr>
        <p:spPr>
          <a:xfrm>
            <a:off x="119336" y="1182857"/>
            <a:ext cx="2592288" cy="75713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313B7BBB-3904-946F-AF79-947A060BBAC4}"/>
              </a:ext>
            </a:extLst>
          </p:cNvPr>
          <p:cNvSpPr/>
          <p:nvPr/>
        </p:nvSpPr>
        <p:spPr>
          <a:xfrm>
            <a:off x="119336" y="4664008"/>
            <a:ext cx="2592288" cy="80244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3D525C9F-CC60-A2C7-D85A-CBDD32DF61DD}"/>
              </a:ext>
            </a:extLst>
          </p:cNvPr>
          <p:cNvSpPr/>
          <p:nvPr/>
        </p:nvSpPr>
        <p:spPr>
          <a:xfrm>
            <a:off x="119336" y="2848418"/>
            <a:ext cx="2592288" cy="75713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0" name="Straight Connector 19">
            <a:extLst>
              <a:ext uri="{FF2B5EF4-FFF2-40B4-BE49-F238E27FC236}">
                <a16:creationId xmlns:a16="http://schemas.microsoft.com/office/drawing/2014/main" id="{99F17EF9-100A-B47C-35D6-1C86A5C63C11}"/>
              </a:ext>
            </a:extLst>
          </p:cNvPr>
          <p:cNvCxnSpPr>
            <a:cxnSpLocks/>
          </p:cNvCxnSpPr>
          <p:nvPr/>
        </p:nvCxnSpPr>
        <p:spPr>
          <a:xfrm flipV="1">
            <a:off x="628788" y="764417"/>
            <a:ext cx="10729192" cy="45684"/>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16760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9A48-1CC0-BB24-BD2D-6AA9831BA327}"/>
              </a:ext>
            </a:extLst>
          </p:cNvPr>
          <p:cNvSpPr>
            <a:spLocks noGrp="1"/>
          </p:cNvSpPr>
          <p:nvPr>
            <p:ph type="title"/>
          </p:nvPr>
        </p:nvSpPr>
        <p:spPr>
          <a:xfrm>
            <a:off x="628788" y="447380"/>
            <a:ext cx="10805160" cy="707886"/>
          </a:xfrm>
        </p:spPr>
        <p:txBody>
          <a:bodyPr/>
          <a:lstStyle/>
          <a:p>
            <a:pPr algn="ctr"/>
            <a:r>
              <a:rPr lang="en-US" dirty="0"/>
              <a:t>Customer’s profile of competitors</a:t>
            </a:r>
            <a:endParaRPr lang="en-IN" dirty="0"/>
          </a:p>
        </p:txBody>
      </p:sp>
      <p:sp>
        <p:nvSpPr>
          <p:cNvPr id="3" name="Slide Number Placeholder 2">
            <a:extLst>
              <a:ext uri="{FF2B5EF4-FFF2-40B4-BE49-F238E27FC236}">
                <a16:creationId xmlns:a16="http://schemas.microsoft.com/office/drawing/2014/main" id="{E5FE4B0A-FAAC-21CB-D4B9-586EE159F0AB}"/>
              </a:ext>
            </a:extLst>
          </p:cNvPr>
          <p:cNvSpPr>
            <a:spLocks noGrp="1"/>
          </p:cNvSpPr>
          <p:nvPr>
            <p:ph type="sldNum" sz="quarter" idx="4"/>
          </p:nvPr>
        </p:nvSpPr>
        <p:spPr>
          <a:xfrm>
            <a:off x="570793" y="6469107"/>
            <a:ext cx="302281" cy="365760"/>
          </a:xfrm>
        </p:spPr>
        <p:txBody>
          <a:bodyPr/>
          <a:lstStyle/>
          <a:p>
            <a:fld id="{4FAB73BC-B049-4115-A692-8D63A059BFB8}" type="slidenum">
              <a:rPr lang="en-US" noProof="0" smtClean="0"/>
              <a:pPr/>
              <a:t>11</a:t>
            </a:fld>
            <a:endParaRPr lang="en-US" noProof="0" dirty="0"/>
          </a:p>
        </p:txBody>
      </p:sp>
      <p:sp>
        <p:nvSpPr>
          <p:cNvPr id="5" name="TextBox 4">
            <a:extLst>
              <a:ext uri="{FF2B5EF4-FFF2-40B4-BE49-F238E27FC236}">
                <a16:creationId xmlns:a16="http://schemas.microsoft.com/office/drawing/2014/main" id="{31F3C8FD-4485-BD5F-B5EE-93A46F3B4367}"/>
              </a:ext>
            </a:extLst>
          </p:cNvPr>
          <p:cNvSpPr txBox="1"/>
          <p:nvPr/>
        </p:nvSpPr>
        <p:spPr>
          <a:xfrm>
            <a:off x="139345" y="1328574"/>
            <a:ext cx="1600246" cy="369332"/>
          </a:xfrm>
          <a:prstGeom prst="rect">
            <a:avLst/>
          </a:prstGeom>
          <a:noFill/>
        </p:spPr>
        <p:txBody>
          <a:bodyPr wrap="none" rtlCol="0">
            <a:spAutoFit/>
          </a:bodyPr>
          <a:lstStyle/>
          <a:p>
            <a:r>
              <a:rPr lang="en-US" b="1" dirty="0">
                <a:latin typeface="Söhne"/>
              </a:rPr>
              <a:t>NTUC FairPrice</a:t>
            </a:r>
            <a:endParaRPr lang="en-IN" b="1" dirty="0">
              <a:latin typeface="Söhne"/>
            </a:endParaRPr>
          </a:p>
        </p:txBody>
      </p:sp>
      <p:sp>
        <p:nvSpPr>
          <p:cNvPr id="9" name="Rectangle 8">
            <a:extLst>
              <a:ext uri="{FF2B5EF4-FFF2-40B4-BE49-F238E27FC236}">
                <a16:creationId xmlns:a16="http://schemas.microsoft.com/office/drawing/2014/main" id="{EC1FD388-A6B3-EF3D-5B56-8D3BFDED3585}"/>
              </a:ext>
            </a:extLst>
          </p:cNvPr>
          <p:cNvSpPr/>
          <p:nvPr/>
        </p:nvSpPr>
        <p:spPr>
          <a:xfrm>
            <a:off x="139345" y="1328574"/>
            <a:ext cx="3004327" cy="3693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9D6E46F5-AE09-3E37-9CA0-4F459099892F}"/>
              </a:ext>
            </a:extLst>
          </p:cNvPr>
          <p:cNvSpPr txBox="1"/>
          <p:nvPr/>
        </p:nvSpPr>
        <p:spPr>
          <a:xfrm>
            <a:off x="237352" y="1806231"/>
            <a:ext cx="10709183" cy="923330"/>
          </a:xfrm>
          <a:prstGeom prst="rect">
            <a:avLst/>
          </a:prstGeom>
          <a:noFill/>
        </p:spPr>
        <p:txBody>
          <a:bodyPr wrap="square" rtlCol="0">
            <a:spAutoFit/>
          </a:bodyPr>
          <a:lstStyle/>
          <a:p>
            <a:pPr algn="l">
              <a:buFont typeface="Arial" panose="020B0604020202020204" pitchFamily="34" charset="0"/>
              <a:buChar char="•"/>
            </a:pPr>
            <a:r>
              <a:rPr lang="en-US" b="0" i="0" dirty="0">
                <a:solidFill>
                  <a:srgbClr val="0D0D0D"/>
                </a:solidFill>
                <a:effectLst/>
                <a:latin typeface="Söhne"/>
              </a:rPr>
              <a:t> Targets frugal shoppers and families by offering economical groceries and household essentials.</a:t>
            </a:r>
          </a:p>
          <a:p>
            <a:pPr algn="l">
              <a:buFont typeface="Arial" panose="020B0604020202020204" pitchFamily="34" charset="0"/>
              <a:buChar char="•"/>
            </a:pPr>
            <a:r>
              <a:rPr lang="en-US" b="0" i="0" dirty="0">
                <a:solidFill>
                  <a:srgbClr val="0D0D0D"/>
                </a:solidFill>
                <a:effectLst/>
                <a:latin typeface="Söhne"/>
              </a:rPr>
              <a:t>  Aims to cater to a wide range of consumers, ensuring affordability and accessibility across Singapore.</a:t>
            </a:r>
          </a:p>
          <a:p>
            <a:pPr algn="l">
              <a:buFont typeface="Arial" panose="020B0604020202020204" pitchFamily="34" charset="0"/>
              <a:buChar char="•"/>
            </a:pPr>
            <a:r>
              <a:rPr lang="en-US" b="0" i="0" dirty="0">
                <a:solidFill>
                  <a:srgbClr val="0D0D0D"/>
                </a:solidFill>
                <a:effectLst/>
                <a:latin typeface="Söhne"/>
              </a:rPr>
              <a:t>  Implements various promotional strategies and discount programs to attract and retain customers.</a:t>
            </a:r>
          </a:p>
        </p:txBody>
      </p:sp>
      <p:sp>
        <p:nvSpPr>
          <p:cNvPr id="11" name="Rectangle 10">
            <a:extLst>
              <a:ext uri="{FF2B5EF4-FFF2-40B4-BE49-F238E27FC236}">
                <a16:creationId xmlns:a16="http://schemas.microsoft.com/office/drawing/2014/main" id="{F0D07BEE-B13C-5A26-98EF-1557D3FB4E7F}"/>
              </a:ext>
            </a:extLst>
          </p:cNvPr>
          <p:cNvSpPr/>
          <p:nvPr/>
        </p:nvSpPr>
        <p:spPr>
          <a:xfrm>
            <a:off x="139344" y="2937149"/>
            <a:ext cx="3004327" cy="3263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5B0365B1-9BD9-ABBB-7393-D3E00765F033}"/>
              </a:ext>
            </a:extLst>
          </p:cNvPr>
          <p:cNvSpPr txBox="1"/>
          <p:nvPr/>
        </p:nvSpPr>
        <p:spPr>
          <a:xfrm>
            <a:off x="122263" y="2879579"/>
            <a:ext cx="3004327" cy="369332"/>
          </a:xfrm>
          <a:prstGeom prst="rect">
            <a:avLst/>
          </a:prstGeom>
          <a:noFill/>
        </p:spPr>
        <p:txBody>
          <a:bodyPr wrap="square" rtlCol="0">
            <a:spAutoFit/>
          </a:bodyPr>
          <a:lstStyle/>
          <a:p>
            <a:r>
              <a:rPr lang="en-US" b="1" dirty="0">
                <a:latin typeface="Söhne"/>
              </a:rPr>
              <a:t>Sheng </a:t>
            </a:r>
            <a:r>
              <a:rPr lang="en-US" b="1" dirty="0" err="1">
                <a:latin typeface="Söhne"/>
              </a:rPr>
              <a:t>Siong</a:t>
            </a:r>
            <a:endParaRPr lang="en-IN" b="1" dirty="0">
              <a:latin typeface="Söhne"/>
            </a:endParaRPr>
          </a:p>
        </p:txBody>
      </p:sp>
      <p:sp>
        <p:nvSpPr>
          <p:cNvPr id="14" name="TextBox 13">
            <a:extLst>
              <a:ext uri="{FF2B5EF4-FFF2-40B4-BE49-F238E27FC236}">
                <a16:creationId xmlns:a16="http://schemas.microsoft.com/office/drawing/2014/main" id="{AFD9598B-0CBA-2A64-7CFA-44A504EAE029}"/>
              </a:ext>
            </a:extLst>
          </p:cNvPr>
          <p:cNvSpPr txBox="1"/>
          <p:nvPr/>
        </p:nvSpPr>
        <p:spPr>
          <a:xfrm>
            <a:off x="237352" y="3314145"/>
            <a:ext cx="11717296" cy="1477328"/>
          </a:xfrm>
          <a:prstGeom prst="rect">
            <a:avLst/>
          </a:prstGeom>
          <a:noFill/>
        </p:spPr>
        <p:txBody>
          <a:bodyPr wrap="square" rtlCol="0">
            <a:spAutoFit/>
          </a:bodyPr>
          <a:lstStyle/>
          <a:p>
            <a:pPr algn="l">
              <a:buFont typeface="Arial" panose="020B0604020202020204" pitchFamily="34" charset="0"/>
              <a:buChar char="•"/>
            </a:pPr>
            <a:r>
              <a:rPr lang="en-US" b="0" i="0" dirty="0">
                <a:solidFill>
                  <a:srgbClr val="0D0D0D"/>
                </a:solidFill>
                <a:effectLst/>
                <a:latin typeface="Söhne"/>
              </a:rPr>
              <a:t>  Focuses on budget-conscious shoppers, particularly in residential areas, providing affordable groceries and daily   necessities.</a:t>
            </a:r>
          </a:p>
          <a:p>
            <a:pPr algn="l">
              <a:buFont typeface="Arial" panose="020B0604020202020204" pitchFamily="34" charset="0"/>
              <a:buChar char="•"/>
            </a:pPr>
            <a:r>
              <a:rPr lang="en-US" b="0" i="0" dirty="0">
                <a:solidFill>
                  <a:srgbClr val="0D0D0D"/>
                </a:solidFill>
                <a:effectLst/>
                <a:latin typeface="Söhne"/>
              </a:rPr>
              <a:t>  Emphasizes affordability and value for money, featuring a diverse selection including fresh produce and meats.</a:t>
            </a:r>
          </a:p>
          <a:p>
            <a:pPr algn="l">
              <a:buFont typeface="Arial" panose="020B0604020202020204" pitchFamily="34" charset="0"/>
              <a:buChar char="•"/>
            </a:pPr>
            <a:r>
              <a:rPr lang="en-US" b="0" i="0" dirty="0">
                <a:solidFill>
                  <a:srgbClr val="0D0D0D"/>
                </a:solidFill>
                <a:effectLst/>
                <a:latin typeface="Söhne"/>
              </a:rPr>
              <a:t>  Prioritizes customer satisfaction with extended store hours and convenient locations for enhanced convenience</a:t>
            </a:r>
          </a:p>
          <a:p>
            <a:endParaRPr lang="en-IN" dirty="0"/>
          </a:p>
        </p:txBody>
      </p:sp>
      <p:sp>
        <p:nvSpPr>
          <p:cNvPr id="17" name="Rectangle 16">
            <a:extLst>
              <a:ext uri="{FF2B5EF4-FFF2-40B4-BE49-F238E27FC236}">
                <a16:creationId xmlns:a16="http://schemas.microsoft.com/office/drawing/2014/main" id="{216F31A9-AB92-250D-EA92-D25F69E81CD7}"/>
              </a:ext>
            </a:extLst>
          </p:cNvPr>
          <p:cNvSpPr/>
          <p:nvPr/>
        </p:nvSpPr>
        <p:spPr>
          <a:xfrm>
            <a:off x="150471" y="4611688"/>
            <a:ext cx="3004327" cy="3263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A9CD8FCA-135C-4FD5-A922-F6DFA8A7B97E}"/>
              </a:ext>
            </a:extLst>
          </p:cNvPr>
          <p:cNvSpPr txBox="1"/>
          <p:nvPr/>
        </p:nvSpPr>
        <p:spPr>
          <a:xfrm>
            <a:off x="150471" y="4590202"/>
            <a:ext cx="1279517" cy="369332"/>
          </a:xfrm>
          <a:prstGeom prst="rect">
            <a:avLst/>
          </a:prstGeom>
          <a:noFill/>
        </p:spPr>
        <p:txBody>
          <a:bodyPr wrap="none" rtlCol="0">
            <a:spAutoFit/>
          </a:bodyPr>
          <a:lstStyle/>
          <a:p>
            <a:r>
              <a:rPr lang="en-US" b="1" dirty="0">
                <a:latin typeface="Söhne"/>
              </a:rPr>
              <a:t>Prime Mart</a:t>
            </a:r>
            <a:endParaRPr lang="en-IN" b="1" dirty="0">
              <a:latin typeface="Söhne"/>
            </a:endParaRPr>
          </a:p>
        </p:txBody>
      </p:sp>
      <p:sp>
        <p:nvSpPr>
          <p:cNvPr id="20" name="TextBox 19">
            <a:extLst>
              <a:ext uri="{FF2B5EF4-FFF2-40B4-BE49-F238E27FC236}">
                <a16:creationId xmlns:a16="http://schemas.microsoft.com/office/drawing/2014/main" id="{2F7AA3AB-B124-F365-6EF0-805F7DBF9E63}"/>
              </a:ext>
            </a:extLst>
          </p:cNvPr>
          <p:cNvSpPr txBox="1"/>
          <p:nvPr/>
        </p:nvSpPr>
        <p:spPr>
          <a:xfrm>
            <a:off x="139344" y="5045392"/>
            <a:ext cx="10942290" cy="1477328"/>
          </a:xfrm>
          <a:prstGeom prst="rect">
            <a:avLst/>
          </a:prstGeom>
          <a:noFill/>
        </p:spPr>
        <p:txBody>
          <a:bodyPr wrap="square" rtlCol="0">
            <a:spAutoFit/>
          </a:bodyPr>
          <a:lstStyle/>
          <a:p>
            <a:pPr algn="l">
              <a:buFont typeface="Arial" panose="020B0604020202020204" pitchFamily="34" charset="0"/>
              <a:buChar char="•"/>
            </a:pPr>
            <a:r>
              <a:rPr lang="en-US" b="0" i="0" dirty="0">
                <a:solidFill>
                  <a:srgbClr val="0D0D0D"/>
                </a:solidFill>
                <a:effectLst/>
                <a:latin typeface="Söhne"/>
              </a:rPr>
              <a:t>  Online platforms providing a plethora of items traditionally available in brick-and-mortar stores.</a:t>
            </a:r>
          </a:p>
          <a:p>
            <a:pPr algn="l">
              <a:buFont typeface="Arial" panose="020B0604020202020204" pitchFamily="34" charset="0"/>
              <a:buChar char="•"/>
            </a:pPr>
            <a:r>
              <a:rPr lang="en-US" b="0" i="0" dirty="0">
                <a:solidFill>
                  <a:srgbClr val="0D0D0D"/>
                </a:solidFill>
                <a:effectLst/>
                <a:latin typeface="Söhne"/>
              </a:rPr>
              <a:t> Intensifies competition in the retail sector, prompting traditional outlets to establish digital storefronts to accommodate shifting consumer preferences.</a:t>
            </a:r>
          </a:p>
          <a:p>
            <a:pPr algn="l">
              <a:buFont typeface="Arial" panose="020B0604020202020204" pitchFamily="34" charset="0"/>
              <a:buChar char="•"/>
            </a:pPr>
            <a:r>
              <a:rPr lang="en-US" b="0" i="0" dirty="0">
                <a:solidFill>
                  <a:srgbClr val="0D0D0D"/>
                </a:solidFill>
                <a:effectLst/>
                <a:latin typeface="Söhne"/>
              </a:rPr>
              <a:t>  Leverages advanced technology and logistics for seamless delivery options and personalized shopping experiences.</a:t>
            </a:r>
          </a:p>
        </p:txBody>
      </p:sp>
      <p:cxnSp>
        <p:nvCxnSpPr>
          <p:cNvPr id="22" name="Straight Connector 21">
            <a:extLst>
              <a:ext uri="{FF2B5EF4-FFF2-40B4-BE49-F238E27FC236}">
                <a16:creationId xmlns:a16="http://schemas.microsoft.com/office/drawing/2014/main" id="{02DD06B2-A8AF-6FE1-E703-920F8C09E224}"/>
              </a:ext>
            </a:extLst>
          </p:cNvPr>
          <p:cNvCxnSpPr/>
          <p:nvPr/>
        </p:nvCxnSpPr>
        <p:spPr>
          <a:xfrm>
            <a:off x="628788" y="1155266"/>
            <a:ext cx="10867812" cy="0"/>
          </a:xfrm>
          <a:prstGeom prst="line">
            <a:avLst/>
          </a:prstGeom>
          <a:ln>
            <a:headEnd type="arrow" w="med" len="med"/>
            <a:tailEnd type="arrow"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298022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
            <a:extLst>
              <a:ext uri="{FF2B5EF4-FFF2-40B4-BE49-F238E27FC236}">
                <a16:creationId xmlns:a16="http://schemas.microsoft.com/office/drawing/2014/main" id="{FEE4432D-0FAE-C376-9C40-21439973D88D}"/>
              </a:ext>
            </a:extLst>
          </p:cNvPr>
          <p:cNvSpPr>
            <a:spLocks noGrp="1"/>
          </p:cNvSpPr>
          <p:nvPr>
            <p:ph type="body" sz="quarter" idx="21"/>
          </p:nvPr>
        </p:nvSpPr>
        <p:spPr>
          <a:xfrm rot="19594102">
            <a:off x="584131" y="-142449"/>
            <a:ext cx="1218268" cy="6177109"/>
          </a:xfrm>
        </p:spPr>
        <p:txBody>
          <a:bodyPr/>
          <a:lstStyle/>
          <a:p>
            <a:endParaRPr lang="en-US"/>
          </a:p>
        </p:txBody>
      </p:sp>
      <p:pic>
        <p:nvPicPr>
          <p:cNvPr id="8" name="Picture Placeholder 7" descr="A calculator and pen on a paper&#10;&#10;Description automatically generated">
            <a:extLst>
              <a:ext uri="{FF2B5EF4-FFF2-40B4-BE49-F238E27FC236}">
                <a16:creationId xmlns:a16="http://schemas.microsoft.com/office/drawing/2014/main" id="{4CE011C6-E8F1-A415-CC91-76CB06DD584F}"/>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l="9464" r="9464"/>
          <a:stretch>
            <a:fillRect/>
          </a:stretch>
        </p:blipFill>
        <p:spPr>
          <a:xfrm>
            <a:off x="3124200" y="0"/>
            <a:ext cx="9067800" cy="6858000"/>
          </a:xfrm>
        </p:spPr>
      </p:pic>
      <p:sp>
        <p:nvSpPr>
          <p:cNvPr id="20" name="Text Placeholder 3">
            <a:extLst>
              <a:ext uri="{FF2B5EF4-FFF2-40B4-BE49-F238E27FC236}">
                <a16:creationId xmlns:a16="http://schemas.microsoft.com/office/drawing/2014/main" id="{3DCD8533-3008-E713-CE55-99A77B26A41D}"/>
              </a:ext>
            </a:extLst>
          </p:cNvPr>
          <p:cNvSpPr>
            <a:spLocks noGrp="1"/>
          </p:cNvSpPr>
          <p:nvPr>
            <p:ph type="body" sz="quarter" idx="12"/>
          </p:nvPr>
        </p:nvSpPr>
        <p:spPr>
          <a:xfrm>
            <a:off x="488578" y="266700"/>
            <a:ext cx="5105400" cy="6324600"/>
          </a:xfrm>
        </p:spPr>
        <p:txBody>
          <a:bodyPr/>
          <a:lstStyle/>
          <a:p>
            <a:endParaRPr lang="en-US" dirty="0"/>
          </a:p>
        </p:txBody>
      </p:sp>
      <p:sp>
        <p:nvSpPr>
          <p:cNvPr id="4" name="Title 3">
            <a:extLst>
              <a:ext uri="{FF2B5EF4-FFF2-40B4-BE49-F238E27FC236}">
                <a16:creationId xmlns:a16="http://schemas.microsoft.com/office/drawing/2014/main" id="{1F91835D-DFEE-70DF-51A7-4431C5012E42}"/>
              </a:ext>
            </a:extLst>
          </p:cNvPr>
          <p:cNvSpPr>
            <a:spLocks noGrp="1"/>
          </p:cNvSpPr>
          <p:nvPr>
            <p:ph type="ctrTitle"/>
          </p:nvPr>
        </p:nvSpPr>
        <p:spPr>
          <a:xfrm>
            <a:off x="933450" y="885613"/>
            <a:ext cx="4381500" cy="3429000"/>
          </a:xfrm>
        </p:spPr>
        <p:txBody>
          <a:bodyPr anchor="ctr">
            <a:normAutofit fontScale="90000"/>
          </a:bodyPr>
          <a:lstStyle/>
          <a:p>
            <a:pPr algn="l"/>
            <a:r>
              <a:rPr lang="en-US" dirty="0"/>
              <a:t>Investment in new stores in the northern region</a:t>
            </a:r>
            <a:br>
              <a:rPr lang="en-US" dirty="0"/>
            </a:br>
            <a:br>
              <a:rPr lang="en-IN" sz="1800" b="0" i="0" u="none" strike="noStrike" baseline="0" dirty="0">
                <a:solidFill>
                  <a:srgbClr val="000000"/>
                </a:solidFill>
                <a:latin typeface="Times New Roman" panose="02020603050405020304" pitchFamily="18" charset="0"/>
              </a:rPr>
            </a:br>
            <a:r>
              <a:rPr lang="en-US" sz="2000" b="0" i="0" u="none" strike="noStrike" baseline="0" dirty="0">
                <a:solidFill>
                  <a:srgbClr val="000000"/>
                </a:solidFill>
                <a:latin typeface="Söhne"/>
              </a:rPr>
              <a:t>Is there a difference between where Dairy Farm Group stores are located and where its customers reside? Given the current distribution of stores (see Store locations excel file), should Diary Farm Group open more new stores in the northern region</a:t>
            </a:r>
            <a:r>
              <a:rPr lang="en-US" sz="1800" b="0" i="0" u="none" strike="noStrike" baseline="0" dirty="0">
                <a:solidFill>
                  <a:srgbClr val="000000"/>
                </a:solidFill>
                <a:latin typeface="Times New Roman" panose="02020603050405020304" pitchFamily="18" charset="0"/>
              </a:rPr>
              <a:t>? </a:t>
            </a:r>
            <a:endParaRPr lang="en-IN" dirty="0"/>
          </a:p>
        </p:txBody>
      </p:sp>
      <p:sp>
        <p:nvSpPr>
          <p:cNvPr id="17" name="Text Placeholder 5">
            <a:extLst>
              <a:ext uri="{FF2B5EF4-FFF2-40B4-BE49-F238E27FC236}">
                <a16:creationId xmlns:a16="http://schemas.microsoft.com/office/drawing/2014/main" id="{5556FF7A-9B50-D99B-BA47-0A7A30575C07}"/>
              </a:ext>
            </a:extLst>
          </p:cNvPr>
          <p:cNvSpPr>
            <a:spLocks noGrp="1"/>
          </p:cNvSpPr>
          <p:nvPr>
            <p:ph type="body" sz="quarter" idx="13"/>
          </p:nvPr>
        </p:nvSpPr>
        <p:spPr>
          <a:xfrm rot="10800000">
            <a:off x="314325" y="4953000"/>
            <a:ext cx="1143000" cy="1790700"/>
          </a:xfrm>
        </p:spPr>
        <p:txBody>
          <a:bodyPr/>
          <a:lstStyle/>
          <a:p>
            <a:endParaRPr lang="en-US"/>
          </a:p>
        </p:txBody>
      </p:sp>
    </p:spTree>
    <p:extLst>
      <p:ext uri="{BB962C8B-B14F-4D97-AF65-F5344CB8AC3E}">
        <p14:creationId xmlns:p14="http://schemas.microsoft.com/office/powerpoint/2010/main" val="1274359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0EA46-6EEA-A8BB-7438-2EC1E923BA30}"/>
              </a:ext>
            </a:extLst>
          </p:cNvPr>
          <p:cNvSpPr>
            <a:spLocks noGrp="1"/>
          </p:cNvSpPr>
          <p:nvPr>
            <p:ph type="title"/>
          </p:nvPr>
        </p:nvSpPr>
        <p:spPr>
          <a:xfrm>
            <a:off x="516467" y="404664"/>
            <a:ext cx="10805160" cy="424732"/>
          </a:xfrm>
        </p:spPr>
        <p:txBody>
          <a:bodyPr anchor="t">
            <a:normAutofit fontScale="90000"/>
          </a:bodyPr>
          <a:lstStyle/>
          <a:p>
            <a:pPr>
              <a:lnSpc>
                <a:spcPct val="90000"/>
              </a:lnSpc>
            </a:pPr>
            <a:r>
              <a:rPr lang="en-US" sz="2500" b="0" i="0" u="none" strike="noStrike" baseline="0" dirty="0"/>
              <a:t>difference between where Dairy Farm Group stores are located and its customers reside</a:t>
            </a:r>
            <a:endParaRPr lang="en-IN" sz="2500" dirty="0"/>
          </a:p>
        </p:txBody>
      </p:sp>
      <p:sp>
        <p:nvSpPr>
          <p:cNvPr id="6" name="Slide Number Placeholder 5">
            <a:extLst>
              <a:ext uri="{FF2B5EF4-FFF2-40B4-BE49-F238E27FC236}">
                <a16:creationId xmlns:a16="http://schemas.microsoft.com/office/drawing/2014/main" id="{B8602A98-D19E-08FF-4276-B7CB832479CE}"/>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noProof="0" smtClean="0"/>
              <a:pPr>
                <a:spcAft>
                  <a:spcPts val="600"/>
                </a:spcAft>
              </a:pPr>
              <a:t>13</a:t>
            </a:fld>
            <a:endParaRPr lang="en-US" noProof="0"/>
          </a:p>
        </p:txBody>
      </p:sp>
      <p:sp>
        <p:nvSpPr>
          <p:cNvPr id="11" name="Rectangle 10">
            <a:extLst>
              <a:ext uri="{FF2B5EF4-FFF2-40B4-BE49-F238E27FC236}">
                <a16:creationId xmlns:a16="http://schemas.microsoft.com/office/drawing/2014/main" id="{1FCA3845-34BD-EBDA-2703-9C45D0D0EDAB}"/>
              </a:ext>
            </a:extLst>
          </p:cNvPr>
          <p:cNvSpPr/>
          <p:nvPr/>
        </p:nvSpPr>
        <p:spPr>
          <a:xfrm>
            <a:off x="191344" y="404664"/>
            <a:ext cx="11665296" cy="3600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Picture Placeholder 12">
            <a:extLst>
              <a:ext uri="{FF2B5EF4-FFF2-40B4-BE49-F238E27FC236}">
                <a16:creationId xmlns:a16="http://schemas.microsoft.com/office/drawing/2014/main" id="{89EDA605-3F8E-4099-7E90-96B3AC1F287E}"/>
              </a:ext>
            </a:extLst>
          </p:cNvPr>
          <p:cNvSpPr>
            <a:spLocks noGrp="1"/>
          </p:cNvSpPr>
          <p:nvPr>
            <p:ph type="pic" sz="quarter" idx="17"/>
          </p:nvPr>
        </p:nvSpPr>
        <p:spPr>
          <a:xfrm>
            <a:off x="6600056" y="1783245"/>
            <a:ext cx="5013959" cy="3660775"/>
          </a:xfrm>
        </p:spPr>
        <p:txBody>
          <a:bodyPr/>
          <a:lstStyle/>
          <a:p>
            <a:endParaRPr lang="en-IN"/>
          </a:p>
        </p:txBody>
      </p:sp>
      <p:pic>
        <p:nvPicPr>
          <p:cNvPr id="16" name="Picture 15">
            <a:extLst>
              <a:ext uri="{FF2B5EF4-FFF2-40B4-BE49-F238E27FC236}">
                <a16:creationId xmlns:a16="http://schemas.microsoft.com/office/drawing/2014/main" id="{1352B94C-88C0-5C6D-715A-2524660B658D}"/>
              </a:ext>
            </a:extLst>
          </p:cNvPr>
          <p:cNvPicPr>
            <a:picLocks noChangeAspect="1"/>
          </p:cNvPicPr>
          <p:nvPr/>
        </p:nvPicPr>
        <p:blipFill>
          <a:blip r:embed="rId2"/>
          <a:stretch>
            <a:fillRect/>
          </a:stretch>
        </p:blipFill>
        <p:spPr>
          <a:xfrm>
            <a:off x="6384032" y="1204068"/>
            <a:ext cx="5807968" cy="4689747"/>
          </a:xfrm>
          <a:prstGeom prst="rect">
            <a:avLst/>
          </a:prstGeom>
        </p:spPr>
      </p:pic>
      <p:pic>
        <p:nvPicPr>
          <p:cNvPr id="21" name="Content Placeholder 20">
            <a:extLst>
              <a:ext uri="{FF2B5EF4-FFF2-40B4-BE49-F238E27FC236}">
                <a16:creationId xmlns:a16="http://schemas.microsoft.com/office/drawing/2014/main" id="{6066CDE8-B553-0382-F20E-724AF7CCD326}"/>
              </a:ext>
            </a:extLst>
          </p:cNvPr>
          <p:cNvPicPr>
            <a:picLocks noGrp="1" noChangeAspect="1"/>
          </p:cNvPicPr>
          <p:nvPr>
            <p:ph sz="quarter" idx="13"/>
          </p:nvPr>
        </p:nvPicPr>
        <p:blipFill>
          <a:blip r:embed="rId3"/>
          <a:stretch>
            <a:fillRect/>
          </a:stretch>
        </p:blipFill>
        <p:spPr>
          <a:xfrm>
            <a:off x="98700" y="1268760"/>
            <a:ext cx="5982058" cy="4689747"/>
          </a:xfrm>
        </p:spPr>
      </p:pic>
      <p:sp>
        <p:nvSpPr>
          <p:cNvPr id="22" name="TextBox 21">
            <a:extLst>
              <a:ext uri="{FF2B5EF4-FFF2-40B4-BE49-F238E27FC236}">
                <a16:creationId xmlns:a16="http://schemas.microsoft.com/office/drawing/2014/main" id="{9887E5BF-AD40-17F6-2156-999CF88C46CC}"/>
              </a:ext>
            </a:extLst>
          </p:cNvPr>
          <p:cNvSpPr txBox="1"/>
          <p:nvPr/>
        </p:nvSpPr>
        <p:spPr>
          <a:xfrm>
            <a:off x="759599" y="5893815"/>
            <a:ext cx="2472152" cy="369332"/>
          </a:xfrm>
          <a:prstGeom prst="rect">
            <a:avLst/>
          </a:prstGeom>
          <a:noFill/>
        </p:spPr>
        <p:txBody>
          <a:bodyPr wrap="none" rtlCol="0">
            <a:spAutoFit/>
          </a:bodyPr>
          <a:lstStyle/>
          <a:p>
            <a:r>
              <a:rPr lang="en-US" dirty="0"/>
              <a:t>Dairy farm group stores</a:t>
            </a:r>
            <a:endParaRPr lang="en-IN" dirty="0"/>
          </a:p>
        </p:txBody>
      </p:sp>
      <p:sp>
        <p:nvSpPr>
          <p:cNvPr id="23" name="TextBox 22">
            <a:extLst>
              <a:ext uri="{FF2B5EF4-FFF2-40B4-BE49-F238E27FC236}">
                <a16:creationId xmlns:a16="http://schemas.microsoft.com/office/drawing/2014/main" id="{F209B613-DE41-6421-288D-C6D713845F68}"/>
              </a:ext>
            </a:extLst>
          </p:cNvPr>
          <p:cNvSpPr txBox="1"/>
          <p:nvPr/>
        </p:nvSpPr>
        <p:spPr>
          <a:xfrm>
            <a:off x="8328248" y="5910705"/>
            <a:ext cx="2815194" cy="369332"/>
          </a:xfrm>
          <a:prstGeom prst="rect">
            <a:avLst/>
          </a:prstGeom>
          <a:noFill/>
        </p:spPr>
        <p:txBody>
          <a:bodyPr wrap="none" rtlCol="0">
            <a:spAutoFit/>
          </a:bodyPr>
          <a:lstStyle/>
          <a:p>
            <a:r>
              <a:rPr lang="en-US" dirty="0"/>
              <a:t>Dairy farm group customers</a:t>
            </a:r>
            <a:endParaRPr lang="en-IN" dirty="0"/>
          </a:p>
        </p:txBody>
      </p:sp>
    </p:spTree>
    <p:extLst>
      <p:ext uri="{BB962C8B-B14F-4D97-AF65-F5344CB8AC3E}">
        <p14:creationId xmlns:p14="http://schemas.microsoft.com/office/powerpoint/2010/main" val="2937855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B676-F9C4-4853-BECA-531FB74913B5}"/>
              </a:ext>
            </a:extLst>
          </p:cNvPr>
          <p:cNvSpPr>
            <a:spLocks noGrp="1"/>
          </p:cNvSpPr>
          <p:nvPr>
            <p:ph type="title"/>
          </p:nvPr>
        </p:nvSpPr>
        <p:spPr>
          <a:xfrm>
            <a:off x="604916" y="908720"/>
            <a:ext cx="11163984" cy="782216"/>
          </a:xfrm>
        </p:spPr>
        <p:txBody>
          <a:bodyPr>
            <a:normAutofit/>
          </a:bodyPr>
          <a:lstStyle/>
          <a:p>
            <a:r>
              <a:rPr lang="en-US" sz="3200" b="0" i="0" u="none" strike="noStrike" baseline="0" dirty="0">
                <a:solidFill>
                  <a:srgbClr val="000000"/>
                </a:solidFill>
              </a:rPr>
              <a:t>should Diary Farm Group open more new stores in the northern region? </a:t>
            </a:r>
            <a:endParaRPr lang="en-IN" sz="3200" dirty="0"/>
          </a:p>
        </p:txBody>
      </p:sp>
      <p:sp>
        <p:nvSpPr>
          <p:cNvPr id="3" name="Slide Number Placeholder 2">
            <a:extLst>
              <a:ext uri="{FF2B5EF4-FFF2-40B4-BE49-F238E27FC236}">
                <a16:creationId xmlns:a16="http://schemas.microsoft.com/office/drawing/2014/main" id="{85256F3B-E20C-D186-0074-0B3B84E42C37}"/>
              </a:ext>
            </a:extLst>
          </p:cNvPr>
          <p:cNvSpPr>
            <a:spLocks noGrp="1"/>
          </p:cNvSpPr>
          <p:nvPr>
            <p:ph type="sldNum" sz="quarter" idx="4"/>
          </p:nvPr>
        </p:nvSpPr>
        <p:spPr/>
        <p:txBody>
          <a:bodyPr/>
          <a:lstStyle/>
          <a:p>
            <a:fld id="{4FAB73BC-B049-4115-A692-8D63A059BFB8}" type="slidenum">
              <a:rPr lang="en-US" noProof="0" smtClean="0"/>
              <a:pPr/>
              <a:t>14</a:t>
            </a:fld>
            <a:endParaRPr lang="en-US" noProof="0" dirty="0"/>
          </a:p>
        </p:txBody>
      </p:sp>
      <p:sp>
        <p:nvSpPr>
          <p:cNvPr id="4" name="Rectangle 3">
            <a:extLst>
              <a:ext uri="{FF2B5EF4-FFF2-40B4-BE49-F238E27FC236}">
                <a16:creationId xmlns:a16="http://schemas.microsoft.com/office/drawing/2014/main" id="{2FAE7F28-8475-FF78-C9F4-95749CEDEFC1}"/>
              </a:ext>
            </a:extLst>
          </p:cNvPr>
          <p:cNvSpPr/>
          <p:nvPr/>
        </p:nvSpPr>
        <p:spPr>
          <a:xfrm>
            <a:off x="407368" y="908720"/>
            <a:ext cx="11155844" cy="6480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Right 4">
            <a:extLst>
              <a:ext uri="{FF2B5EF4-FFF2-40B4-BE49-F238E27FC236}">
                <a16:creationId xmlns:a16="http://schemas.microsoft.com/office/drawing/2014/main" id="{0DE93AB7-6A91-E79D-583C-D70D13C6E700}"/>
              </a:ext>
            </a:extLst>
          </p:cNvPr>
          <p:cNvSpPr/>
          <p:nvPr/>
        </p:nvSpPr>
        <p:spPr>
          <a:xfrm>
            <a:off x="297113" y="2060848"/>
            <a:ext cx="365436" cy="720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5A295636-B96C-3B50-E0B1-035D57424370}"/>
              </a:ext>
            </a:extLst>
          </p:cNvPr>
          <p:cNvSpPr txBox="1"/>
          <p:nvPr/>
        </p:nvSpPr>
        <p:spPr>
          <a:xfrm>
            <a:off x="779928" y="1875470"/>
            <a:ext cx="10783284" cy="677108"/>
          </a:xfrm>
          <a:prstGeom prst="rect">
            <a:avLst/>
          </a:prstGeom>
          <a:noFill/>
        </p:spPr>
        <p:txBody>
          <a:bodyPr wrap="square" rtlCol="0">
            <a:spAutoFit/>
          </a:bodyPr>
          <a:lstStyle/>
          <a:p>
            <a:r>
              <a:rPr lang="en-US" sz="2000" b="1" dirty="0">
                <a:latin typeface="Söhne"/>
              </a:rPr>
              <a:t>Yes, The northern region of Singapore presents a potential opportunity for Dairy Farm Group due to:</a:t>
            </a:r>
          </a:p>
          <a:p>
            <a:endParaRPr lang="en-IN" dirty="0"/>
          </a:p>
        </p:txBody>
      </p:sp>
      <p:sp>
        <p:nvSpPr>
          <p:cNvPr id="7" name="TextBox 6">
            <a:extLst>
              <a:ext uri="{FF2B5EF4-FFF2-40B4-BE49-F238E27FC236}">
                <a16:creationId xmlns:a16="http://schemas.microsoft.com/office/drawing/2014/main" id="{0135EA17-4E2A-A162-A324-EB689C851EC2}"/>
              </a:ext>
            </a:extLst>
          </p:cNvPr>
          <p:cNvSpPr txBox="1"/>
          <p:nvPr/>
        </p:nvSpPr>
        <p:spPr>
          <a:xfrm>
            <a:off x="191344" y="2655944"/>
            <a:ext cx="11521279" cy="2585323"/>
          </a:xfrm>
          <a:prstGeom prst="rect">
            <a:avLst/>
          </a:prstGeom>
          <a:noFill/>
        </p:spPr>
        <p:txBody>
          <a:bodyPr wrap="square" rtlCol="0">
            <a:spAutoFit/>
          </a:bodyPr>
          <a:lstStyle/>
          <a:p>
            <a:pPr marL="342900" indent="-342900">
              <a:buFont typeface="+mj-lt"/>
              <a:buAutoNum type="arabicPeriod"/>
            </a:pPr>
            <a:r>
              <a:rPr lang="en-US" sz="2400" b="1" i="0" dirty="0">
                <a:solidFill>
                  <a:srgbClr val="0D0D0D"/>
                </a:solidFill>
                <a:effectLst/>
                <a:latin typeface="Söhne"/>
              </a:rPr>
              <a:t>Market Potential:</a:t>
            </a:r>
          </a:p>
          <a:p>
            <a:endParaRPr lang="en-US" b="0" i="0" dirty="0">
              <a:solidFill>
                <a:srgbClr val="0D0D0D"/>
              </a:solidFill>
              <a:effectLst/>
              <a:latin typeface="Söhne"/>
            </a:endParaRPr>
          </a:p>
          <a:p>
            <a:pPr marL="285750" indent="-285750">
              <a:buFont typeface="Arial" panose="020B0604020202020204" pitchFamily="34" charset="0"/>
              <a:buChar char="•"/>
            </a:pPr>
            <a:r>
              <a:rPr lang="en-US" sz="2000" b="0" i="0" dirty="0">
                <a:solidFill>
                  <a:srgbClr val="0D0D0D"/>
                </a:solidFill>
                <a:effectLst/>
                <a:latin typeface="Söhne"/>
              </a:rPr>
              <a:t>Initial analysis reveals that this region is currently underserved compared to competitors such as Sheng </a:t>
            </a:r>
            <a:r>
              <a:rPr lang="en-US" sz="2000" b="0" i="0" dirty="0" err="1">
                <a:solidFill>
                  <a:srgbClr val="0D0D0D"/>
                </a:solidFill>
                <a:effectLst/>
                <a:latin typeface="Söhne"/>
              </a:rPr>
              <a:t>Siong</a:t>
            </a:r>
            <a:r>
              <a:rPr lang="en-US" sz="2000" b="0" i="0" dirty="0">
                <a:solidFill>
                  <a:srgbClr val="0D0D0D"/>
                </a:solidFill>
                <a:effectLst/>
                <a:latin typeface="Söhne"/>
              </a:rPr>
              <a:t>, particularly in heartland areas.</a:t>
            </a:r>
          </a:p>
          <a:p>
            <a:pPr marL="285750" indent="-285750">
              <a:buFont typeface="Arial" panose="020B0604020202020204" pitchFamily="34" charset="0"/>
              <a:buChar char="•"/>
            </a:pPr>
            <a:r>
              <a:rPr lang="en-US" sz="2000" b="0" i="0" dirty="0">
                <a:solidFill>
                  <a:srgbClr val="0D0D0D"/>
                </a:solidFill>
                <a:effectLst/>
                <a:latin typeface="Söhne"/>
              </a:rPr>
              <a:t>There is a noticeable gap in the availability of retail options, indicating potential for Dairy Farm Group to fill this void.</a:t>
            </a:r>
            <a:endParaRPr lang="en-US" sz="2000" dirty="0">
              <a:solidFill>
                <a:srgbClr val="0D0D0D"/>
              </a:solidFill>
              <a:latin typeface="Söhne"/>
            </a:endParaRPr>
          </a:p>
          <a:p>
            <a:pPr marL="285750" indent="-285750">
              <a:buFont typeface="Arial" panose="020B0604020202020204" pitchFamily="34" charset="0"/>
              <a:buChar char="•"/>
            </a:pPr>
            <a:r>
              <a:rPr lang="en-US" sz="2000" b="0" i="0" dirty="0">
                <a:solidFill>
                  <a:srgbClr val="0D0D0D"/>
                </a:solidFill>
                <a:effectLst/>
                <a:latin typeface="Söhne"/>
              </a:rPr>
              <a:t>Limited competition suggests an opportunity to establish a strong foothold and capture market share in the northern region.</a:t>
            </a:r>
          </a:p>
        </p:txBody>
      </p:sp>
    </p:spTree>
    <p:extLst>
      <p:ext uri="{BB962C8B-B14F-4D97-AF65-F5344CB8AC3E}">
        <p14:creationId xmlns:p14="http://schemas.microsoft.com/office/powerpoint/2010/main" val="3458910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38158-F9F2-AAA8-84AA-CC48A3D2035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7E45BB-F4DB-C667-C79B-3BECDA6D1B9E}"/>
              </a:ext>
            </a:extLst>
          </p:cNvPr>
          <p:cNvSpPr>
            <a:spLocks noGrp="1"/>
          </p:cNvSpPr>
          <p:nvPr>
            <p:ph type="sldNum" sz="quarter" idx="4"/>
          </p:nvPr>
        </p:nvSpPr>
        <p:spPr/>
        <p:txBody>
          <a:bodyPr/>
          <a:lstStyle/>
          <a:p>
            <a:fld id="{4FAB73BC-B049-4115-A692-8D63A059BFB8}" type="slidenum">
              <a:rPr lang="en-US" noProof="0" smtClean="0"/>
              <a:pPr/>
              <a:t>15</a:t>
            </a:fld>
            <a:endParaRPr lang="en-US" noProof="0" dirty="0"/>
          </a:p>
        </p:txBody>
      </p:sp>
      <p:sp>
        <p:nvSpPr>
          <p:cNvPr id="7" name="TextBox 6">
            <a:extLst>
              <a:ext uri="{FF2B5EF4-FFF2-40B4-BE49-F238E27FC236}">
                <a16:creationId xmlns:a16="http://schemas.microsoft.com/office/drawing/2014/main" id="{4F0F2BA6-34EF-43E2-EC05-1249B8AF25E0}"/>
              </a:ext>
            </a:extLst>
          </p:cNvPr>
          <p:cNvSpPr txBox="1"/>
          <p:nvPr/>
        </p:nvSpPr>
        <p:spPr>
          <a:xfrm>
            <a:off x="263352" y="836712"/>
            <a:ext cx="11521279" cy="2492990"/>
          </a:xfrm>
          <a:prstGeom prst="rect">
            <a:avLst/>
          </a:prstGeom>
          <a:noFill/>
        </p:spPr>
        <p:txBody>
          <a:bodyPr wrap="square" rtlCol="0">
            <a:spAutoFit/>
          </a:bodyPr>
          <a:lstStyle/>
          <a:p>
            <a:r>
              <a:rPr lang="en-IN" sz="2400" b="1" i="0" dirty="0">
                <a:solidFill>
                  <a:srgbClr val="0D0D0D"/>
                </a:solidFill>
                <a:effectLst/>
                <a:latin typeface="Söhne"/>
              </a:rPr>
              <a:t>2. Demographic Shifts:</a:t>
            </a:r>
          </a:p>
          <a:p>
            <a:pPr algn="l"/>
            <a:endParaRPr lang="en-IN" b="1" dirty="0">
              <a:solidFill>
                <a:srgbClr val="0D0D0D"/>
              </a:solidFill>
              <a:latin typeface="Söhne"/>
            </a:endParaRPr>
          </a:p>
          <a:p>
            <a:pPr marL="342900" indent="-342900" algn="l">
              <a:buFont typeface="Arial" panose="020B0604020202020204" pitchFamily="34" charset="0"/>
              <a:buChar char="•"/>
            </a:pPr>
            <a:r>
              <a:rPr lang="en-US" sz="1900" b="0" i="0" dirty="0">
                <a:solidFill>
                  <a:srgbClr val="0D0D0D"/>
                </a:solidFill>
                <a:effectLst/>
                <a:latin typeface="Söhne"/>
              </a:rPr>
              <a:t>Population growth and changing consumer preferences in the northern region indicate a growing demand for a wider range of retail options.</a:t>
            </a:r>
          </a:p>
          <a:p>
            <a:pPr marL="342900" indent="-342900" algn="l">
              <a:buFont typeface="Arial" panose="020B0604020202020204" pitchFamily="34" charset="0"/>
              <a:buChar char="•"/>
            </a:pPr>
            <a:r>
              <a:rPr lang="en-US" sz="1900" b="0" i="0" dirty="0">
                <a:solidFill>
                  <a:srgbClr val="0D0D0D"/>
                </a:solidFill>
                <a:effectLst/>
                <a:latin typeface="Söhne"/>
              </a:rPr>
              <a:t>Increasing urbanization and lifestyle changes are driving demand for convenience and variety in shopping experiences.</a:t>
            </a:r>
          </a:p>
          <a:p>
            <a:pPr marL="342900" indent="-342900" algn="l">
              <a:buFont typeface="Arial" panose="020B0604020202020204" pitchFamily="34" charset="0"/>
              <a:buChar char="•"/>
            </a:pPr>
            <a:r>
              <a:rPr lang="en-US" sz="1900" b="0" i="0" dirty="0">
                <a:solidFill>
                  <a:srgbClr val="0D0D0D"/>
                </a:solidFill>
                <a:effectLst/>
                <a:latin typeface="Söhne"/>
              </a:rPr>
              <a:t>Emerging affluent segments within the demographic landscape present an opportunity for Dairy Farm Group to cater to diverse consumer needs.</a:t>
            </a:r>
          </a:p>
        </p:txBody>
      </p:sp>
      <p:sp>
        <p:nvSpPr>
          <p:cNvPr id="12" name="TextBox 11">
            <a:extLst>
              <a:ext uri="{FF2B5EF4-FFF2-40B4-BE49-F238E27FC236}">
                <a16:creationId xmlns:a16="http://schemas.microsoft.com/office/drawing/2014/main" id="{2102EB2B-B175-3D61-D899-77B709B0858D}"/>
              </a:ext>
            </a:extLst>
          </p:cNvPr>
          <p:cNvSpPr txBox="1"/>
          <p:nvPr/>
        </p:nvSpPr>
        <p:spPr>
          <a:xfrm>
            <a:off x="262220" y="3527440"/>
            <a:ext cx="11377263" cy="2769989"/>
          </a:xfrm>
          <a:prstGeom prst="rect">
            <a:avLst/>
          </a:prstGeom>
          <a:noFill/>
        </p:spPr>
        <p:txBody>
          <a:bodyPr wrap="square" rtlCol="0">
            <a:spAutoFit/>
          </a:bodyPr>
          <a:lstStyle/>
          <a:p>
            <a:pPr algn="l"/>
            <a:r>
              <a:rPr lang="en-US" sz="2400" b="1" i="0" dirty="0">
                <a:solidFill>
                  <a:srgbClr val="0D0D0D"/>
                </a:solidFill>
                <a:effectLst/>
                <a:latin typeface="Söhne"/>
              </a:rPr>
              <a:t>3. Competitive Landscape:</a:t>
            </a:r>
          </a:p>
          <a:p>
            <a:pPr algn="l"/>
            <a:endParaRPr lang="en-US" b="0" i="0" dirty="0">
              <a:solidFill>
                <a:srgbClr val="0D0D0D"/>
              </a:solidFill>
              <a:effectLst/>
              <a:latin typeface="Söhne"/>
            </a:endParaRPr>
          </a:p>
          <a:p>
            <a:pPr marL="285750" indent="-285750" algn="l">
              <a:buFont typeface="Arial" panose="020B0604020202020204" pitchFamily="34" charset="0"/>
              <a:buChar char="•"/>
            </a:pPr>
            <a:r>
              <a:rPr lang="en-US" sz="1900" b="0" i="0" dirty="0">
                <a:solidFill>
                  <a:srgbClr val="0D0D0D"/>
                </a:solidFill>
                <a:effectLst/>
                <a:latin typeface="Söhne"/>
              </a:rPr>
              <a:t>Despite the presence of budget-focused competitors like Sheng </a:t>
            </a:r>
            <a:r>
              <a:rPr lang="en-US" sz="1900" b="0" i="0" dirty="0" err="1">
                <a:solidFill>
                  <a:srgbClr val="0D0D0D"/>
                </a:solidFill>
                <a:effectLst/>
                <a:latin typeface="Söhne"/>
              </a:rPr>
              <a:t>Siong</a:t>
            </a:r>
            <a:r>
              <a:rPr lang="en-US" sz="1900" b="0" i="0" dirty="0">
                <a:solidFill>
                  <a:srgbClr val="0D0D0D"/>
                </a:solidFill>
                <a:effectLst/>
                <a:latin typeface="Söhne"/>
              </a:rPr>
              <a:t>, there is potential for Dairy Farm Group's distinct brands to attract a portion of the market share.</a:t>
            </a:r>
          </a:p>
          <a:p>
            <a:pPr marL="285750" indent="-285750" algn="l">
              <a:buFont typeface="Arial" panose="020B0604020202020204" pitchFamily="34" charset="0"/>
              <a:buChar char="•"/>
            </a:pPr>
            <a:r>
              <a:rPr lang="en-US" sz="1900" b="0" i="0" dirty="0">
                <a:solidFill>
                  <a:srgbClr val="0D0D0D"/>
                </a:solidFill>
                <a:effectLst/>
                <a:latin typeface="Söhne"/>
              </a:rPr>
              <a:t>Differentiated offerings and unique value propositions can help Dairy Farm Group carve out a niche and establish brand loyalty among consumers.</a:t>
            </a:r>
          </a:p>
          <a:p>
            <a:pPr marL="285750" indent="-285750" algn="l">
              <a:buFont typeface="Arial" panose="020B0604020202020204" pitchFamily="34" charset="0"/>
              <a:buChar char="•"/>
            </a:pPr>
            <a:r>
              <a:rPr lang="en-US" sz="1900" b="0" i="0" dirty="0">
                <a:solidFill>
                  <a:srgbClr val="0D0D0D"/>
                </a:solidFill>
                <a:effectLst/>
                <a:latin typeface="Söhne"/>
              </a:rPr>
              <a:t>Leveraging strengths such as product diversity, quality, and service excellence can position Dairy Farm Group as a preferred choice in the northern region.</a:t>
            </a:r>
          </a:p>
          <a:p>
            <a:endParaRPr lang="en-IN" dirty="0"/>
          </a:p>
        </p:txBody>
      </p:sp>
    </p:spTree>
    <p:extLst>
      <p:ext uri="{BB962C8B-B14F-4D97-AF65-F5344CB8AC3E}">
        <p14:creationId xmlns:p14="http://schemas.microsoft.com/office/powerpoint/2010/main" val="861240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1">
            <a:extLst>
              <a:ext uri="{FF2B5EF4-FFF2-40B4-BE49-F238E27FC236}">
                <a16:creationId xmlns:a16="http://schemas.microsoft.com/office/drawing/2014/main" id="{115BB64D-0CF8-73FA-C9D2-8CC184BB65DE}"/>
              </a:ext>
            </a:extLst>
          </p:cNvPr>
          <p:cNvSpPr>
            <a:spLocks noGrp="1"/>
          </p:cNvSpPr>
          <p:nvPr>
            <p:ph type="body" sz="quarter" idx="21"/>
          </p:nvPr>
        </p:nvSpPr>
        <p:spPr>
          <a:xfrm rot="19594102">
            <a:off x="584131" y="-142449"/>
            <a:ext cx="1218268" cy="6177109"/>
          </a:xfrm>
        </p:spPr>
        <p:txBody>
          <a:bodyPr/>
          <a:lstStyle/>
          <a:p>
            <a:endParaRPr lang="en-US"/>
          </a:p>
        </p:txBody>
      </p:sp>
      <p:pic>
        <p:nvPicPr>
          <p:cNvPr id="8" name="Picture Placeholder 7" descr="A person writing on a paper&#10;&#10;Description automatically generated">
            <a:extLst>
              <a:ext uri="{FF2B5EF4-FFF2-40B4-BE49-F238E27FC236}">
                <a16:creationId xmlns:a16="http://schemas.microsoft.com/office/drawing/2014/main" id="{91410EDA-CAC9-FE27-0113-AEB7B71F41A4}"/>
              </a:ext>
            </a:extLst>
          </p:cNvPr>
          <p:cNvPicPr>
            <a:picLocks noGrp="1" noChangeAspect="1"/>
          </p:cNvPicPr>
          <p:nvPr>
            <p:ph type="pic" sz="quarter" idx="11"/>
          </p:nvPr>
        </p:nvPicPr>
        <p:blipFill rotWithShape="1">
          <a:blip r:embed="rId2">
            <a:extLst>
              <a:ext uri="{837473B0-CC2E-450A-ABE3-18F120FF3D39}">
                <a1611:picAttrSrcUrl xmlns:a1611="http://schemas.microsoft.com/office/drawing/2016/11/main" r:id="rId3"/>
              </a:ext>
            </a:extLst>
          </a:blip>
          <a:srcRect l="6865" r="17439" b="1"/>
          <a:stretch/>
        </p:blipFill>
        <p:spPr>
          <a:xfrm>
            <a:off x="3124200" y="10"/>
            <a:ext cx="9067800" cy="6857990"/>
          </a:xfrm>
          <a:noFill/>
        </p:spPr>
      </p:pic>
      <p:sp>
        <p:nvSpPr>
          <p:cNvPr id="32" name="Text Placeholder 3">
            <a:extLst>
              <a:ext uri="{FF2B5EF4-FFF2-40B4-BE49-F238E27FC236}">
                <a16:creationId xmlns:a16="http://schemas.microsoft.com/office/drawing/2014/main" id="{41E25CDD-65F4-1F24-DC44-CF53E4DC7B58}"/>
              </a:ext>
            </a:extLst>
          </p:cNvPr>
          <p:cNvSpPr>
            <a:spLocks noGrp="1"/>
          </p:cNvSpPr>
          <p:nvPr>
            <p:ph type="body" sz="quarter" idx="12"/>
          </p:nvPr>
        </p:nvSpPr>
        <p:spPr>
          <a:xfrm>
            <a:off x="533400" y="266700"/>
            <a:ext cx="5105400" cy="6324600"/>
          </a:xfrm>
        </p:spPr>
        <p:txBody>
          <a:bodyPr/>
          <a:lstStyle/>
          <a:p>
            <a:endParaRPr lang="en-US"/>
          </a:p>
        </p:txBody>
      </p:sp>
      <p:sp>
        <p:nvSpPr>
          <p:cNvPr id="5" name="Title 4">
            <a:extLst>
              <a:ext uri="{FF2B5EF4-FFF2-40B4-BE49-F238E27FC236}">
                <a16:creationId xmlns:a16="http://schemas.microsoft.com/office/drawing/2014/main" id="{F53749E6-FBBA-A8CA-AFBC-50006EEF56E8}"/>
              </a:ext>
            </a:extLst>
          </p:cNvPr>
          <p:cNvSpPr>
            <a:spLocks noGrp="1"/>
          </p:cNvSpPr>
          <p:nvPr>
            <p:ph type="ctrTitle"/>
          </p:nvPr>
        </p:nvSpPr>
        <p:spPr>
          <a:xfrm>
            <a:off x="933450" y="762000"/>
            <a:ext cx="4381500" cy="3429000"/>
          </a:xfrm>
        </p:spPr>
        <p:txBody>
          <a:bodyPr anchor="ctr">
            <a:normAutofit/>
          </a:bodyPr>
          <a:lstStyle/>
          <a:p>
            <a:r>
              <a:rPr lang="en-US" dirty="0"/>
              <a:t>Strategic Recommendation and conclusion</a:t>
            </a:r>
            <a:endParaRPr lang="en-IN" dirty="0"/>
          </a:p>
        </p:txBody>
      </p:sp>
      <p:sp>
        <p:nvSpPr>
          <p:cNvPr id="33" name="Text Placeholder 5">
            <a:extLst>
              <a:ext uri="{FF2B5EF4-FFF2-40B4-BE49-F238E27FC236}">
                <a16:creationId xmlns:a16="http://schemas.microsoft.com/office/drawing/2014/main" id="{50F52166-045F-9C97-C29C-9E24C7D4A2EC}"/>
              </a:ext>
            </a:extLst>
          </p:cNvPr>
          <p:cNvSpPr>
            <a:spLocks noGrp="1"/>
          </p:cNvSpPr>
          <p:nvPr>
            <p:ph type="body" sz="quarter" idx="13"/>
          </p:nvPr>
        </p:nvSpPr>
        <p:spPr>
          <a:xfrm rot="10800000">
            <a:off x="314325" y="4953000"/>
            <a:ext cx="1143000" cy="1790700"/>
          </a:xfrm>
        </p:spPr>
        <p:txBody>
          <a:bodyPr/>
          <a:lstStyle/>
          <a:p>
            <a:endParaRPr lang="en-US"/>
          </a:p>
        </p:txBody>
      </p:sp>
      <p:sp>
        <p:nvSpPr>
          <p:cNvPr id="18" name="Slide Number Placeholder 5" hidden="1">
            <a:extLst>
              <a:ext uri="{FF2B5EF4-FFF2-40B4-BE49-F238E27FC236}">
                <a16:creationId xmlns:a16="http://schemas.microsoft.com/office/drawing/2014/main" id="{D1B09426-696F-D506-7182-E7311767EC1D}"/>
              </a:ext>
            </a:extLst>
          </p:cNvPr>
          <p:cNvSpPr>
            <a:spLocks noGrp="1"/>
          </p:cNvSpPr>
          <p:nvPr>
            <p:ph type="sldNum" sz="quarter" idx="4294967295"/>
          </p:nvPr>
        </p:nvSpPr>
        <p:spPr>
          <a:xfrm>
            <a:off x="628788" y="6339840"/>
            <a:ext cx="302281" cy="365760"/>
          </a:xfrm>
          <a:prstGeom prst="rect">
            <a:avLst/>
          </a:prstGeom>
        </p:spPr>
        <p:txBody>
          <a:bodyPr/>
          <a:lstStyle/>
          <a:p>
            <a:pPr>
              <a:spcAft>
                <a:spcPts val="600"/>
              </a:spcAft>
            </a:pPr>
            <a:fld id="{4FAB73BC-B049-4115-A692-8D63A059BFB8}" type="slidenum">
              <a:rPr lang="en-US" smtClean="0"/>
              <a:pPr>
                <a:spcAft>
                  <a:spcPts val="600"/>
                </a:spcAft>
              </a:pPr>
              <a:t>16</a:t>
            </a:fld>
            <a:endParaRPr lang="en-US"/>
          </a:p>
        </p:txBody>
      </p:sp>
    </p:spTree>
    <p:extLst>
      <p:ext uri="{BB962C8B-B14F-4D97-AF65-F5344CB8AC3E}">
        <p14:creationId xmlns:p14="http://schemas.microsoft.com/office/powerpoint/2010/main" val="1444412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1AFA5-8CAD-C84E-7EF6-1F10C8E1E520}"/>
              </a:ext>
            </a:extLst>
          </p:cNvPr>
          <p:cNvSpPr>
            <a:spLocks noGrp="1"/>
          </p:cNvSpPr>
          <p:nvPr>
            <p:ph type="title"/>
          </p:nvPr>
        </p:nvSpPr>
        <p:spPr>
          <a:xfrm>
            <a:off x="548944" y="151848"/>
            <a:ext cx="10805160" cy="707886"/>
          </a:xfrm>
        </p:spPr>
        <p:txBody>
          <a:bodyPr/>
          <a:lstStyle/>
          <a:p>
            <a:r>
              <a:rPr lang="en-US" dirty="0"/>
              <a:t>Strategic recommendation</a:t>
            </a:r>
            <a:endParaRPr lang="en-IN" dirty="0"/>
          </a:p>
        </p:txBody>
      </p:sp>
      <p:sp>
        <p:nvSpPr>
          <p:cNvPr id="3" name="Content Placeholder 2">
            <a:extLst>
              <a:ext uri="{FF2B5EF4-FFF2-40B4-BE49-F238E27FC236}">
                <a16:creationId xmlns:a16="http://schemas.microsoft.com/office/drawing/2014/main" id="{15FF31BE-9D22-D248-9517-346415E9D003}"/>
              </a:ext>
            </a:extLst>
          </p:cNvPr>
          <p:cNvSpPr>
            <a:spLocks noGrp="1"/>
          </p:cNvSpPr>
          <p:nvPr>
            <p:ph sz="quarter" idx="13"/>
          </p:nvPr>
        </p:nvSpPr>
        <p:spPr>
          <a:xfrm>
            <a:off x="340200" y="2078949"/>
            <a:ext cx="11123857" cy="1097288"/>
          </a:xfrm>
        </p:spPr>
        <p:txBody>
          <a:bodyPr/>
          <a:lstStyle/>
          <a:p>
            <a:pPr algn="l">
              <a:buFont typeface="Arial" panose="020B0604020202020204" pitchFamily="34" charset="0"/>
              <a:buChar char="•"/>
            </a:pPr>
            <a:r>
              <a:rPr lang="en-US" sz="1800" b="0" i="0" dirty="0">
                <a:effectLst/>
                <a:latin typeface="Söhne"/>
              </a:rPr>
              <a:t>Conduct a thorough analysis to identify areas with high customer density and potential demand.</a:t>
            </a:r>
          </a:p>
          <a:p>
            <a:pPr algn="l">
              <a:buFont typeface="Arial" panose="020B0604020202020204" pitchFamily="34" charset="0"/>
              <a:buChar char="•"/>
            </a:pPr>
            <a:r>
              <a:rPr lang="en-US" sz="1800" b="0" i="0" dirty="0">
                <a:effectLst/>
                <a:latin typeface="Söhne"/>
              </a:rPr>
              <a:t>Strategically relocate or open new stores in underserved areas, particularly in the northern region of Singapore, to better align with customer residences and preferences.</a:t>
            </a:r>
          </a:p>
          <a:p>
            <a:endParaRPr lang="en-IN" dirty="0"/>
          </a:p>
        </p:txBody>
      </p:sp>
      <p:sp>
        <p:nvSpPr>
          <p:cNvPr id="4" name="Text Placeholder 3">
            <a:extLst>
              <a:ext uri="{FF2B5EF4-FFF2-40B4-BE49-F238E27FC236}">
                <a16:creationId xmlns:a16="http://schemas.microsoft.com/office/drawing/2014/main" id="{458673AD-E26A-D436-3171-5BE8DF47DE91}"/>
              </a:ext>
            </a:extLst>
          </p:cNvPr>
          <p:cNvSpPr>
            <a:spLocks noGrp="1"/>
          </p:cNvSpPr>
          <p:nvPr>
            <p:ph type="body" sz="quarter" idx="16"/>
          </p:nvPr>
        </p:nvSpPr>
        <p:spPr>
          <a:xfrm>
            <a:off x="754532" y="1368676"/>
            <a:ext cx="5417341" cy="424732"/>
          </a:xfrm>
        </p:spPr>
        <p:txBody>
          <a:bodyPr/>
          <a:lstStyle/>
          <a:p>
            <a:r>
              <a:rPr lang="en-US" sz="1800" dirty="0">
                <a:solidFill>
                  <a:schemeClr val="tx1"/>
                </a:solidFill>
                <a:latin typeface="Arial" panose="020B0604020202020204" pitchFamily="34" charset="0"/>
                <a:cs typeface="Arial" panose="020B0604020202020204" pitchFamily="34" charset="0"/>
              </a:rPr>
              <a:t>Optimize The store Location</a:t>
            </a:r>
            <a:endParaRPr lang="en-IN" sz="1800" dirty="0">
              <a:solidFill>
                <a:schemeClr val="tx1"/>
              </a:solidFill>
              <a:latin typeface="Arial" panose="020B0604020202020204" pitchFamily="34" charset="0"/>
              <a:cs typeface="Arial" panose="020B0604020202020204" pitchFamily="34" charset="0"/>
            </a:endParaRPr>
          </a:p>
        </p:txBody>
      </p:sp>
      <p:pic>
        <p:nvPicPr>
          <p:cNvPr id="11" name="Picture Placeholder 10" descr="A black and white drawing of a store&#10;&#10;Description automatically generated">
            <a:extLst>
              <a:ext uri="{FF2B5EF4-FFF2-40B4-BE49-F238E27FC236}">
                <a16:creationId xmlns:a16="http://schemas.microsoft.com/office/drawing/2014/main" id="{EF662DBE-FA4B-592A-444D-67C3BC1C015E}"/>
              </a:ext>
            </a:extLst>
          </p:cNvPr>
          <p:cNvPicPr>
            <a:picLocks noGrp="1" noChangeAspect="1"/>
          </p:cNvPicPr>
          <p:nvPr>
            <p:ph type="pic" sz="quarter" idx="21"/>
          </p:nvPr>
        </p:nvPicPr>
        <p:blipFill>
          <a:blip r:embed="rId2">
            <a:extLst>
              <a:ext uri="{837473B0-CC2E-450A-ABE3-18F120FF3D39}">
                <a1611:picAttrSrcUrl xmlns:a1611="http://schemas.microsoft.com/office/drawing/2016/11/main" r:id="rId3"/>
              </a:ext>
            </a:extLst>
          </a:blip>
          <a:srcRect l="4987" r="4987"/>
          <a:stretch>
            <a:fillRect/>
          </a:stretch>
        </p:blipFill>
        <p:spPr>
          <a:xfrm>
            <a:off x="340201" y="1368676"/>
            <a:ext cx="288587" cy="293597"/>
          </a:xfrm>
        </p:spPr>
      </p:pic>
      <p:sp>
        <p:nvSpPr>
          <p:cNvPr id="6" name="Content Placeholder 5">
            <a:extLst>
              <a:ext uri="{FF2B5EF4-FFF2-40B4-BE49-F238E27FC236}">
                <a16:creationId xmlns:a16="http://schemas.microsoft.com/office/drawing/2014/main" id="{50759FEB-DD53-F3B3-288D-27A9555D55FD}"/>
              </a:ext>
            </a:extLst>
          </p:cNvPr>
          <p:cNvSpPr>
            <a:spLocks noGrp="1"/>
          </p:cNvSpPr>
          <p:nvPr>
            <p:ph sz="quarter" idx="22"/>
          </p:nvPr>
        </p:nvSpPr>
        <p:spPr>
          <a:xfrm>
            <a:off x="340200" y="4454318"/>
            <a:ext cx="11013904" cy="975260"/>
          </a:xfrm>
        </p:spPr>
        <p:txBody>
          <a:bodyPr/>
          <a:lstStyle/>
          <a:p>
            <a:pPr algn="l">
              <a:buFont typeface="Arial" panose="020B0604020202020204" pitchFamily="34" charset="0"/>
              <a:buChar char="•"/>
            </a:pPr>
            <a:r>
              <a:rPr lang="en-US" sz="1800" b="0" i="0" dirty="0">
                <a:solidFill>
                  <a:srgbClr val="0D0D0D"/>
                </a:solidFill>
                <a:effectLst/>
                <a:latin typeface="Söhne"/>
                <a:cs typeface="Arial" panose="020B0604020202020204" pitchFamily="34" charset="0"/>
              </a:rPr>
              <a:t>Expand and improve e-commerce capabilities to capture the growing demand for online shopping.</a:t>
            </a:r>
          </a:p>
          <a:p>
            <a:pPr algn="l">
              <a:buFont typeface="Arial" panose="020B0604020202020204" pitchFamily="34" charset="0"/>
              <a:buChar char="•"/>
            </a:pPr>
            <a:r>
              <a:rPr lang="en-US" sz="1800" b="0" i="0" dirty="0">
                <a:solidFill>
                  <a:srgbClr val="0D0D0D"/>
                </a:solidFill>
                <a:effectLst/>
                <a:latin typeface="Söhne"/>
                <a:cs typeface="Arial" panose="020B0604020202020204" pitchFamily="34" charset="0"/>
              </a:rPr>
              <a:t>Implement an omnichannel approach to provide seamless shopping experiences across online and offline channels, enhancing convenience and accessibility for customers.</a:t>
            </a:r>
          </a:p>
          <a:p>
            <a:endParaRPr lang="en-IN" dirty="0"/>
          </a:p>
        </p:txBody>
      </p:sp>
      <p:sp>
        <p:nvSpPr>
          <p:cNvPr id="7" name="Text Placeholder 6">
            <a:extLst>
              <a:ext uri="{FF2B5EF4-FFF2-40B4-BE49-F238E27FC236}">
                <a16:creationId xmlns:a16="http://schemas.microsoft.com/office/drawing/2014/main" id="{B3D4C2C7-6050-24B0-692A-E821CF9560ED}"/>
              </a:ext>
            </a:extLst>
          </p:cNvPr>
          <p:cNvSpPr>
            <a:spLocks noGrp="1"/>
          </p:cNvSpPr>
          <p:nvPr>
            <p:ph type="body" sz="quarter" idx="23"/>
          </p:nvPr>
        </p:nvSpPr>
        <p:spPr>
          <a:xfrm>
            <a:off x="745192" y="3469398"/>
            <a:ext cx="4193205" cy="424732"/>
          </a:xfrm>
        </p:spPr>
        <p:txBody>
          <a:bodyPr/>
          <a:lstStyle/>
          <a:p>
            <a:r>
              <a:rPr lang="en-US" sz="1800" dirty="0">
                <a:solidFill>
                  <a:schemeClr val="tx1"/>
                </a:solidFill>
                <a:latin typeface="Arial" panose="020B0604020202020204" pitchFamily="34" charset="0"/>
                <a:cs typeface="Arial" panose="020B0604020202020204" pitchFamily="34" charset="0"/>
              </a:rPr>
              <a:t>Embrace Digital Transformation</a:t>
            </a:r>
            <a:endParaRPr lang="en-IN" sz="1800" dirty="0">
              <a:solidFill>
                <a:schemeClr val="tx1"/>
              </a:solidFill>
              <a:latin typeface="Arial" panose="020B0604020202020204" pitchFamily="34" charset="0"/>
              <a:cs typeface="Arial" panose="020B0604020202020204" pitchFamily="34" charset="0"/>
            </a:endParaRPr>
          </a:p>
        </p:txBody>
      </p:sp>
      <p:pic>
        <p:nvPicPr>
          <p:cNvPr id="14" name="Picture Placeholder 13" descr="A black background with a black square&#10;&#10;Description automatically generated with medium confidence">
            <a:extLst>
              <a:ext uri="{FF2B5EF4-FFF2-40B4-BE49-F238E27FC236}">
                <a16:creationId xmlns:a16="http://schemas.microsoft.com/office/drawing/2014/main" id="{695EB898-C8DD-F525-A414-29161D3860A0}"/>
              </a:ext>
            </a:extLst>
          </p:cNvPr>
          <p:cNvPicPr>
            <a:picLocks noGrp="1" noChangeAspect="1"/>
          </p:cNvPicPr>
          <p:nvPr>
            <p:ph type="pic" sz="quarter" idx="24"/>
          </p:nvPr>
        </p:nvPicPr>
        <p:blipFill>
          <a:blip r:embed="rId4">
            <a:extLst>
              <a:ext uri="{837473B0-CC2E-450A-ABE3-18F120FF3D39}">
                <a1611:picAttrSrcUrl xmlns:a1611="http://schemas.microsoft.com/office/drawing/2016/11/main" r:id="rId5"/>
              </a:ext>
            </a:extLst>
          </a:blip>
          <a:srcRect l="7112" r="7112"/>
          <a:stretch>
            <a:fillRect/>
          </a:stretch>
        </p:blipFill>
        <p:spPr>
          <a:xfrm>
            <a:off x="343356" y="3469398"/>
            <a:ext cx="285432" cy="290387"/>
          </a:xfrm>
        </p:spPr>
      </p:pic>
      <p:sp>
        <p:nvSpPr>
          <p:cNvPr id="9" name="Slide Number Placeholder 8">
            <a:extLst>
              <a:ext uri="{FF2B5EF4-FFF2-40B4-BE49-F238E27FC236}">
                <a16:creationId xmlns:a16="http://schemas.microsoft.com/office/drawing/2014/main" id="{DC72A331-8103-7960-3E4E-9A0CB3C4E904}"/>
              </a:ext>
            </a:extLst>
          </p:cNvPr>
          <p:cNvSpPr>
            <a:spLocks noGrp="1"/>
          </p:cNvSpPr>
          <p:nvPr>
            <p:ph type="sldNum" sz="quarter" idx="4"/>
          </p:nvPr>
        </p:nvSpPr>
        <p:spPr/>
        <p:txBody>
          <a:bodyPr/>
          <a:lstStyle/>
          <a:p>
            <a:fld id="{4FAB73BC-B049-4115-A692-8D63A059BFB8}" type="slidenum">
              <a:rPr lang="en-US" noProof="0" smtClean="0"/>
              <a:pPr/>
              <a:t>17</a:t>
            </a:fld>
            <a:endParaRPr lang="en-US" noProof="0" dirty="0"/>
          </a:p>
        </p:txBody>
      </p:sp>
      <p:cxnSp>
        <p:nvCxnSpPr>
          <p:cNvPr id="16" name="Straight Connector 15">
            <a:extLst>
              <a:ext uri="{FF2B5EF4-FFF2-40B4-BE49-F238E27FC236}">
                <a16:creationId xmlns:a16="http://schemas.microsoft.com/office/drawing/2014/main" id="{47E4407A-B3AF-3FC5-0941-6BEC63A608AB}"/>
              </a:ext>
            </a:extLst>
          </p:cNvPr>
          <p:cNvCxnSpPr/>
          <p:nvPr/>
        </p:nvCxnSpPr>
        <p:spPr>
          <a:xfrm>
            <a:off x="548944" y="764704"/>
            <a:ext cx="5835088"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87426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0CC1C5-F355-E469-BA78-11EDA72C8473}"/>
              </a:ext>
            </a:extLst>
          </p:cNvPr>
          <p:cNvSpPr>
            <a:spLocks noGrp="1"/>
          </p:cNvSpPr>
          <p:nvPr>
            <p:ph sz="quarter" idx="13"/>
          </p:nvPr>
        </p:nvSpPr>
        <p:spPr>
          <a:xfrm>
            <a:off x="424328" y="1934371"/>
            <a:ext cx="10856247" cy="975260"/>
          </a:xfrm>
        </p:spPr>
        <p:txBody>
          <a:bodyPr/>
          <a:lstStyle/>
          <a:p>
            <a:r>
              <a:rPr lang="en-US" sz="1800" b="0" i="0" dirty="0">
                <a:effectLst/>
                <a:latin typeface="Söhne"/>
              </a:rPr>
              <a:t>Implement customer segmentation strategies to better understand and address the diverse needs of different customer segments.</a:t>
            </a:r>
          </a:p>
          <a:p>
            <a:r>
              <a:rPr lang="en-US" sz="1800" b="0" i="0" dirty="0">
                <a:effectLst/>
                <a:latin typeface="Söhne"/>
              </a:rPr>
              <a:t>Develop personalized marketing campaigns and loyalty programs to foster customer engagement and enhance brand loyalty.</a:t>
            </a:r>
          </a:p>
          <a:p>
            <a:endParaRPr lang="en-IN" dirty="0"/>
          </a:p>
        </p:txBody>
      </p:sp>
      <p:sp>
        <p:nvSpPr>
          <p:cNvPr id="4" name="Text Placeholder 3">
            <a:extLst>
              <a:ext uri="{FF2B5EF4-FFF2-40B4-BE49-F238E27FC236}">
                <a16:creationId xmlns:a16="http://schemas.microsoft.com/office/drawing/2014/main" id="{45927905-5A72-58E0-BCC0-27EC62F4EBB4}"/>
              </a:ext>
            </a:extLst>
          </p:cNvPr>
          <p:cNvSpPr>
            <a:spLocks noGrp="1"/>
          </p:cNvSpPr>
          <p:nvPr>
            <p:ph type="body" sz="quarter" idx="16"/>
          </p:nvPr>
        </p:nvSpPr>
        <p:spPr>
          <a:xfrm>
            <a:off x="931069" y="914813"/>
            <a:ext cx="5544616" cy="424732"/>
          </a:xfrm>
        </p:spPr>
        <p:txBody>
          <a:bodyPr/>
          <a:lstStyle/>
          <a:p>
            <a:r>
              <a:rPr lang="en-IN" sz="1800" b="1" i="0" dirty="0">
                <a:solidFill>
                  <a:srgbClr val="0D0D0D"/>
                </a:solidFill>
                <a:effectLst/>
                <a:latin typeface="Arial" panose="020B0604020202020204" pitchFamily="34" charset="0"/>
                <a:cs typeface="Arial" panose="020B0604020202020204" pitchFamily="34" charset="0"/>
              </a:rPr>
              <a:t>Customer Engagement and Loyalty</a:t>
            </a:r>
            <a:endParaRPr lang="en-IN" sz="1800" dirty="0">
              <a:latin typeface="Arial" panose="020B0604020202020204" pitchFamily="34" charset="0"/>
              <a:cs typeface="Arial" panose="020B0604020202020204" pitchFamily="34" charset="0"/>
            </a:endParaRPr>
          </a:p>
        </p:txBody>
      </p:sp>
      <p:pic>
        <p:nvPicPr>
          <p:cNvPr id="11" name="Picture Placeholder 10" descr="A black background with a black square&#10;&#10;Description automatically generated with medium confidence">
            <a:extLst>
              <a:ext uri="{FF2B5EF4-FFF2-40B4-BE49-F238E27FC236}">
                <a16:creationId xmlns:a16="http://schemas.microsoft.com/office/drawing/2014/main" id="{0488467F-39F4-0FF5-ECD8-CA69CC5E3C4E}"/>
              </a:ext>
            </a:extLst>
          </p:cNvPr>
          <p:cNvPicPr>
            <a:picLocks noGrp="1" noChangeAspect="1"/>
          </p:cNvPicPr>
          <p:nvPr>
            <p:ph type="pic" sz="quarter" idx="21"/>
          </p:nvPr>
        </p:nvPicPr>
        <p:blipFill>
          <a:blip r:embed="rId2">
            <a:extLst>
              <a:ext uri="{837473B0-CC2E-450A-ABE3-18F120FF3D39}">
                <a1611:picAttrSrcUrl xmlns:a1611="http://schemas.microsoft.com/office/drawing/2016/11/main" r:id="rId3"/>
              </a:ext>
            </a:extLst>
          </a:blip>
          <a:srcRect l="877" r="877"/>
          <a:stretch>
            <a:fillRect/>
          </a:stretch>
        </p:blipFill>
        <p:spPr>
          <a:xfrm>
            <a:off x="423863" y="876300"/>
            <a:ext cx="417281" cy="424732"/>
          </a:xfrm>
        </p:spPr>
      </p:pic>
      <p:sp>
        <p:nvSpPr>
          <p:cNvPr id="7" name="Text Placeholder 6">
            <a:extLst>
              <a:ext uri="{FF2B5EF4-FFF2-40B4-BE49-F238E27FC236}">
                <a16:creationId xmlns:a16="http://schemas.microsoft.com/office/drawing/2014/main" id="{C7A55AA6-2B99-91B5-A90A-07F98688ABF0}"/>
              </a:ext>
            </a:extLst>
          </p:cNvPr>
          <p:cNvSpPr>
            <a:spLocks noGrp="1"/>
          </p:cNvSpPr>
          <p:nvPr>
            <p:ph type="body" sz="quarter" idx="23"/>
          </p:nvPr>
        </p:nvSpPr>
        <p:spPr>
          <a:xfrm>
            <a:off x="931068" y="3337849"/>
            <a:ext cx="5308947" cy="424732"/>
          </a:xfrm>
        </p:spPr>
        <p:txBody>
          <a:bodyPr/>
          <a:lstStyle/>
          <a:p>
            <a:r>
              <a:rPr lang="en-US" sz="1800" dirty="0">
                <a:solidFill>
                  <a:schemeClr val="tx1"/>
                </a:solidFill>
                <a:latin typeface="Arial" panose="020B0604020202020204" pitchFamily="34" charset="0"/>
                <a:cs typeface="Arial" panose="020B0604020202020204" pitchFamily="34" charset="0"/>
              </a:rPr>
              <a:t>Product Diversification</a:t>
            </a:r>
            <a:endParaRPr lang="en-IN" sz="1800" dirty="0">
              <a:solidFill>
                <a:schemeClr val="tx1"/>
              </a:solidFill>
              <a:latin typeface="Arial" panose="020B0604020202020204" pitchFamily="34" charset="0"/>
              <a:cs typeface="Arial" panose="020B0604020202020204" pitchFamily="34" charset="0"/>
            </a:endParaRPr>
          </a:p>
        </p:txBody>
      </p:sp>
      <p:pic>
        <p:nvPicPr>
          <p:cNvPr id="16" name="Picture Placeholder 15" descr="A box with white lines&#10;&#10;Description automatically generated">
            <a:extLst>
              <a:ext uri="{FF2B5EF4-FFF2-40B4-BE49-F238E27FC236}">
                <a16:creationId xmlns:a16="http://schemas.microsoft.com/office/drawing/2014/main" id="{A74F9DEC-ECA1-5689-B7C3-99344127E79C}"/>
              </a:ext>
            </a:extLst>
          </p:cNvPr>
          <p:cNvPicPr>
            <a:picLocks noGrp="1" noChangeAspect="1"/>
          </p:cNvPicPr>
          <p:nvPr>
            <p:ph type="pic" sz="quarter" idx="24"/>
          </p:nvPr>
        </p:nvPicPr>
        <p:blipFill>
          <a:blip r:embed="rId4">
            <a:extLst>
              <a:ext uri="{837473B0-CC2E-450A-ABE3-18F120FF3D39}">
                <a1611:picAttrSrcUrl xmlns:a1611="http://schemas.microsoft.com/office/drawing/2016/11/main" r:id="rId5"/>
              </a:ext>
            </a:extLst>
          </a:blip>
          <a:srcRect l="5060" r="5060"/>
          <a:stretch>
            <a:fillRect/>
          </a:stretch>
        </p:blipFill>
        <p:spPr>
          <a:xfrm>
            <a:off x="420147" y="3315892"/>
            <a:ext cx="417281" cy="424732"/>
          </a:xfrm>
        </p:spPr>
      </p:pic>
      <p:sp>
        <p:nvSpPr>
          <p:cNvPr id="9" name="Slide Number Placeholder 8">
            <a:extLst>
              <a:ext uri="{FF2B5EF4-FFF2-40B4-BE49-F238E27FC236}">
                <a16:creationId xmlns:a16="http://schemas.microsoft.com/office/drawing/2014/main" id="{7C2F9F13-E271-2958-1B75-C7E168FAACEB}"/>
              </a:ext>
            </a:extLst>
          </p:cNvPr>
          <p:cNvSpPr>
            <a:spLocks noGrp="1"/>
          </p:cNvSpPr>
          <p:nvPr>
            <p:ph type="sldNum" sz="quarter" idx="4"/>
          </p:nvPr>
        </p:nvSpPr>
        <p:spPr/>
        <p:txBody>
          <a:bodyPr/>
          <a:lstStyle/>
          <a:p>
            <a:fld id="{4FAB73BC-B049-4115-A692-8D63A059BFB8}" type="slidenum">
              <a:rPr lang="en-US" noProof="0" smtClean="0"/>
              <a:pPr/>
              <a:t>18</a:t>
            </a:fld>
            <a:endParaRPr lang="en-US" noProof="0" dirty="0"/>
          </a:p>
        </p:txBody>
      </p:sp>
      <p:sp>
        <p:nvSpPr>
          <p:cNvPr id="18" name="Rectangle 1">
            <a:extLst>
              <a:ext uri="{FF2B5EF4-FFF2-40B4-BE49-F238E27FC236}">
                <a16:creationId xmlns:a16="http://schemas.microsoft.com/office/drawing/2014/main" id="{731A8440-43C1-A822-DDDC-1448337AD5E6}"/>
              </a:ext>
            </a:extLst>
          </p:cNvPr>
          <p:cNvSpPr>
            <a:spLocks noGrp="1" noChangeArrowheads="1"/>
          </p:cNvSpPr>
          <p:nvPr>
            <p:ph sz="quarter" idx="22"/>
          </p:nvPr>
        </p:nvSpPr>
        <p:spPr bwMode="auto">
          <a:xfrm>
            <a:off x="119336" y="3708097"/>
            <a:ext cx="10848774" cy="186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Söhne"/>
            </a:endParaRPr>
          </a:p>
          <a:p>
            <a:pPr marL="742950" lvl="1" indent="-285750">
              <a:lnSpc>
                <a:spcPct val="100000"/>
              </a:lnSpc>
              <a:buClrTx/>
            </a:pPr>
            <a:r>
              <a:rPr kumimoji="0" lang="en-US" altLang="en-US" b="0" i="0" u="none" strike="noStrike" cap="none" normalizeH="0" baseline="0" dirty="0">
                <a:ln>
                  <a:noFill/>
                </a:ln>
                <a:effectLst/>
                <a:latin typeface="Söhne"/>
              </a:rPr>
              <a:t>Tailor product offerings to align with local preferences and consumer trends.</a:t>
            </a:r>
          </a:p>
          <a:p>
            <a:pPr lvl="1" indent="0">
              <a:lnSpc>
                <a:spcPct val="100000"/>
              </a:lnSpc>
              <a:buClrTx/>
              <a:buNone/>
            </a:pPr>
            <a:endParaRPr kumimoji="0" lang="en-US" altLang="en-US" b="0" i="0" u="none" strike="noStrike" cap="none" normalizeH="0" baseline="0" dirty="0">
              <a:ln>
                <a:noFill/>
              </a:ln>
              <a:effectLst/>
              <a:latin typeface="Söhne"/>
            </a:endParaRPr>
          </a:p>
          <a:p>
            <a:pPr marL="742950" lvl="1" indent="-285750">
              <a:lnSpc>
                <a:spcPct val="100000"/>
              </a:lnSpc>
              <a:buClrTx/>
            </a:pPr>
            <a:r>
              <a:rPr kumimoji="0" lang="en-US" altLang="en-US" b="0" i="0" u="none" strike="noStrike" cap="none" normalizeH="0" baseline="0" dirty="0">
                <a:ln>
                  <a:noFill/>
                </a:ln>
                <a:effectLst/>
                <a:latin typeface="Söhne"/>
              </a:rPr>
              <a:t>Introduce exclusive products or unique </a:t>
            </a:r>
            <a:r>
              <a:rPr lang="en-US" altLang="en-US" dirty="0">
                <a:latin typeface="Söhne"/>
              </a:rPr>
              <a:t>variations </a:t>
            </a:r>
            <a:r>
              <a:rPr kumimoji="0" lang="en-US" altLang="en-US" b="0" i="0" u="none" strike="noStrike" cap="none" normalizeH="0" baseline="0" dirty="0">
                <a:ln>
                  <a:noFill/>
                </a:ln>
                <a:effectLst/>
                <a:latin typeface="Söhne"/>
              </a:rPr>
              <a:t>to differentiate Dairy Farm Group's offerings from competitors and enhance the overall value proposition for customers.</a:t>
            </a:r>
            <a:br>
              <a:rPr kumimoji="0" lang="en-US" altLang="en-US" b="0" i="0" u="none" strike="noStrike" cap="none" normalizeH="0" baseline="0" dirty="0">
                <a:ln>
                  <a:noFill/>
                </a:ln>
                <a:solidFill>
                  <a:schemeClr val="tx1"/>
                </a:solidFill>
                <a:effectLst/>
                <a:latin typeface="Söhne"/>
              </a:rPr>
            </a:b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0595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E61F6-0F9C-A0B5-D7BA-833A88B1ED40}"/>
              </a:ext>
            </a:extLst>
          </p:cNvPr>
          <p:cNvSpPr>
            <a:spLocks noGrp="1"/>
          </p:cNvSpPr>
          <p:nvPr>
            <p:ph type="title"/>
          </p:nvPr>
        </p:nvSpPr>
        <p:spPr>
          <a:xfrm>
            <a:off x="400056" y="620688"/>
            <a:ext cx="10805160" cy="707886"/>
          </a:xfrm>
        </p:spPr>
        <p:txBody>
          <a:bodyPr/>
          <a:lstStyle/>
          <a:p>
            <a:r>
              <a:rPr lang="en-US" dirty="0"/>
              <a:t>Conclusion</a:t>
            </a:r>
            <a:endParaRPr lang="en-IN" dirty="0"/>
          </a:p>
        </p:txBody>
      </p:sp>
      <p:sp>
        <p:nvSpPr>
          <p:cNvPr id="3" name="Slide Number Placeholder 2">
            <a:extLst>
              <a:ext uri="{FF2B5EF4-FFF2-40B4-BE49-F238E27FC236}">
                <a16:creationId xmlns:a16="http://schemas.microsoft.com/office/drawing/2014/main" id="{C5763D5E-B457-E729-DADB-9CC8B529DFA1}"/>
              </a:ext>
            </a:extLst>
          </p:cNvPr>
          <p:cNvSpPr>
            <a:spLocks noGrp="1"/>
          </p:cNvSpPr>
          <p:nvPr>
            <p:ph type="sldNum" sz="quarter" idx="4"/>
          </p:nvPr>
        </p:nvSpPr>
        <p:spPr/>
        <p:txBody>
          <a:bodyPr/>
          <a:lstStyle/>
          <a:p>
            <a:fld id="{4FAB73BC-B049-4115-A692-8D63A059BFB8}" type="slidenum">
              <a:rPr lang="en-US" noProof="0" smtClean="0"/>
              <a:pPr/>
              <a:t>19</a:t>
            </a:fld>
            <a:endParaRPr lang="en-US" noProof="0" dirty="0"/>
          </a:p>
        </p:txBody>
      </p:sp>
      <p:sp>
        <p:nvSpPr>
          <p:cNvPr id="5" name="TextBox 4">
            <a:extLst>
              <a:ext uri="{FF2B5EF4-FFF2-40B4-BE49-F238E27FC236}">
                <a16:creationId xmlns:a16="http://schemas.microsoft.com/office/drawing/2014/main" id="{ACA7AA85-8446-D9CE-7DC9-1874D276DFE1}"/>
              </a:ext>
            </a:extLst>
          </p:cNvPr>
          <p:cNvSpPr txBox="1"/>
          <p:nvPr/>
        </p:nvSpPr>
        <p:spPr>
          <a:xfrm>
            <a:off x="368872" y="1482826"/>
            <a:ext cx="10946432" cy="3892348"/>
          </a:xfrm>
          <a:prstGeom prst="rect">
            <a:avLst/>
          </a:prstGeom>
          <a:noFill/>
        </p:spPr>
        <p:txBody>
          <a:bodyPr wrap="square" rtlCol="0">
            <a:spAutoFit/>
          </a:bodyPr>
          <a:lstStyle/>
          <a:p>
            <a:pPr marL="342900" indent="-342900">
              <a:lnSpc>
                <a:spcPct val="200000"/>
              </a:lnSpc>
              <a:buFont typeface="+mj-lt"/>
              <a:buAutoNum type="arabicPeriod"/>
            </a:pPr>
            <a:r>
              <a:rPr lang="en-US" b="0" i="0" dirty="0">
                <a:solidFill>
                  <a:srgbClr val="0D0D0D"/>
                </a:solidFill>
                <a:effectLst/>
                <a:latin typeface="Söhne"/>
              </a:rPr>
              <a:t>Competition from established players and e-commerce platforms is intense, requiring ongoing innovation.</a:t>
            </a:r>
          </a:p>
          <a:p>
            <a:pPr marL="342900" indent="-342900">
              <a:lnSpc>
                <a:spcPct val="200000"/>
              </a:lnSpc>
              <a:buFont typeface="+mj-lt"/>
              <a:buAutoNum type="arabicPeriod"/>
            </a:pPr>
            <a:r>
              <a:rPr lang="en-US" b="0" i="0" dirty="0">
                <a:solidFill>
                  <a:srgbClr val="0D0D0D"/>
                </a:solidFill>
                <a:effectLst/>
                <a:latin typeface="Söhne"/>
              </a:rPr>
              <a:t>Mismatch between store locations and customer residences, especially in the northern region, suggests expansion opportunities.</a:t>
            </a:r>
            <a:endParaRPr lang="en-US" dirty="0">
              <a:solidFill>
                <a:srgbClr val="0D0D0D"/>
              </a:solidFill>
              <a:latin typeface="Söhne"/>
            </a:endParaRPr>
          </a:p>
          <a:p>
            <a:pPr marL="342900" indent="-342900">
              <a:lnSpc>
                <a:spcPct val="200000"/>
              </a:lnSpc>
              <a:buFont typeface="+mj-lt"/>
              <a:buAutoNum type="arabicPeriod"/>
            </a:pPr>
            <a:r>
              <a:rPr lang="en-US" b="0" i="0" dirty="0">
                <a:solidFill>
                  <a:srgbClr val="0D0D0D"/>
                </a:solidFill>
                <a:effectLst/>
                <a:latin typeface="Söhne"/>
              </a:rPr>
              <a:t>Strategic recommendations include optimizing store locations, enhancing brand differentiation, embracing e-commerce, fostering customer engagement, and staying agile.</a:t>
            </a:r>
          </a:p>
          <a:p>
            <a:pPr marL="342900" indent="-342900">
              <a:lnSpc>
                <a:spcPct val="200000"/>
              </a:lnSpc>
              <a:buFont typeface="+mj-lt"/>
              <a:buAutoNum type="arabicPeriod"/>
            </a:pPr>
            <a:r>
              <a:rPr lang="en-US" b="0" i="0" dirty="0">
                <a:solidFill>
                  <a:srgbClr val="0D0D0D"/>
                </a:solidFill>
                <a:effectLst/>
                <a:latin typeface="Söhne"/>
              </a:rPr>
              <a:t>Implementing these recommendations will bolster Dairy Farm Group's competitiveness and facilitate sustainable growth in the retail market.</a:t>
            </a:r>
            <a:endParaRPr lang="en-IN" dirty="0"/>
          </a:p>
        </p:txBody>
      </p:sp>
    </p:spTree>
    <p:extLst>
      <p:ext uri="{BB962C8B-B14F-4D97-AF65-F5344CB8AC3E}">
        <p14:creationId xmlns:p14="http://schemas.microsoft.com/office/powerpoint/2010/main" val="1088447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lstStyle/>
          <a:p>
            <a:r>
              <a:rPr lang="en-US" dirty="0"/>
              <a:t>Overview and challenges of dairy farm group’s</a:t>
            </a:r>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p:txBody>
          <a:bodyPr/>
          <a:lstStyle/>
          <a:p>
            <a:pPr algn="just"/>
            <a:r>
              <a:rPr lang="en-US" b="0" i="0" dirty="0">
                <a:solidFill>
                  <a:srgbClr val="0D0D0D"/>
                </a:solidFill>
                <a:effectLst/>
                <a:latin typeface="Söhne"/>
              </a:rPr>
              <a:t>The Dairy Farm Group's Singapore Supermarkets and Hypermarkets division has encountered poor sales performance. </a:t>
            </a:r>
          </a:p>
          <a:p>
            <a:pPr algn="just"/>
            <a:r>
              <a:rPr lang="en-US" b="0" i="0" dirty="0">
                <a:solidFill>
                  <a:srgbClr val="0D0D0D"/>
                </a:solidFill>
                <a:effectLst/>
                <a:latin typeface="Söhne"/>
              </a:rPr>
              <a:t>Despite maintaining market share, Dairy Farm Group faced challenges in 2016 and 2017 due to lower sales in its Singapore supermarket business, attributed to store rationalization and intensified competition from discount retailers and e-commerce players.</a:t>
            </a:r>
          </a:p>
          <a:p>
            <a:pPr algn="just"/>
            <a:r>
              <a:rPr lang="en-US" sz="2000" dirty="0">
                <a:latin typeface="Söhne"/>
              </a:rPr>
              <a:t>Geographic footprint: Operations across Asia with notable presence in Southeast Asia</a:t>
            </a:r>
          </a:p>
          <a:p>
            <a:pPr algn="just"/>
            <a:r>
              <a:rPr lang="en-US" b="0" i="0" dirty="0">
                <a:solidFill>
                  <a:srgbClr val="0D0D0D"/>
                </a:solidFill>
                <a:effectLst/>
                <a:latin typeface="Söhne"/>
              </a:rPr>
              <a:t>To address challenges, Dairy Farm Group must align operations with market dynamics, innovate in product offerings, and strengthen its competitive position in Singapore's retail landscape.</a:t>
            </a:r>
            <a:endParaRPr lang="en-US" sz="2000" dirty="0">
              <a:latin typeface="Söhne"/>
            </a:endParaRP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1" y="1676400"/>
            <a:ext cx="10837333" cy="424732"/>
          </a:xfrm>
        </p:spPr>
        <p:txBody>
          <a:bodyPr/>
          <a:lstStyle/>
          <a:p>
            <a:r>
              <a:rPr lang="en-US" dirty="0"/>
              <a:t> </a:t>
            </a:r>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2</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10" name="Picture Placeholder 5">
            <a:extLst>
              <a:ext uri="{FF2B5EF4-FFF2-40B4-BE49-F238E27FC236}">
                <a16:creationId xmlns:a16="http://schemas.microsoft.com/office/drawing/2014/main" id="{D2A5B748-37FD-448D-997E-B1D3326587D6}"/>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88" b="88"/>
          <a:stretch/>
        </p:blipFill>
        <p:spPr>
          <a:xfrm>
            <a:off x="0" y="0"/>
            <a:ext cx="8329613" cy="457200"/>
          </a:xfrm>
        </p:spPr>
      </p:pic>
    </p:spTree>
    <p:extLst>
      <p:ext uri="{BB962C8B-B14F-4D97-AF65-F5344CB8AC3E}">
        <p14:creationId xmlns:p14="http://schemas.microsoft.com/office/powerpoint/2010/main" val="1074725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up of a chess board&#10;&#10;Description automatically generated">
            <a:extLst>
              <a:ext uri="{FF2B5EF4-FFF2-40B4-BE49-F238E27FC236}">
                <a16:creationId xmlns:a16="http://schemas.microsoft.com/office/drawing/2014/main" id="{79F127FD-A630-9453-C066-1639C3687513}"/>
              </a:ext>
            </a:extLst>
          </p:cNvPr>
          <p:cNvPicPr>
            <a:picLocks noGrp="1" noChangeAspect="1"/>
          </p:cNvPicPr>
          <p:nvPr>
            <p:ph type="pic" sz="quarter" idx="11"/>
          </p:nvPr>
        </p:nvPicPr>
        <p:blipFill rotWithShape="1">
          <a:blip r:embed="rId2">
            <a:extLst>
              <a:ext uri="{837473B0-CC2E-450A-ABE3-18F120FF3D39}">
                <a1611:picAttrSrcUrl xmlns:a1611="http://schemas.microsoft.com/office/drawing/2016/11/main" r:id="rId3"/>
              </a:ext>
            </a:extLst>
          </a:blip>
          <a:srcRect t="13825" b="1906"/>
          <a:stretch/>
        </p:blipFill>
        <p:spPr>
          <a:xfrm>
            <a:off x="20" y="10"/>
            <a:ext cx="12191980" cy="6857990"/>
          </a:xfrm>
          <a:noFill/>
        </p:spPr>
      </p:pic>
      <p:sp>
        <p:nvSpPr>
          <p:cNvPr id="23" name="Text Placeholder 2">
            <a:extLst>
              <a:ext uri="{FF2B5EF4-FFF2-40B4-BE49-F238E27FC236}">
                <a16:creationId xmlns:a16="http://schemas.microsoft.com/office/drawing/2014/main" id="{4AE2A593-A0F2-E3C6-FFE7-F5E58C8E7A54}"/>
              </a:ext>
            </a:extLst>
          </p:cNvPr>
          <p:cNvSpPr>
            <a:spLocks noGrp="1"/>
          </p:cNvSpPr>
          <p:nvPr>
            <p:ph type="body" sz="quarter" idx="16"/>
          </p:nvPr>
        </p:nvSpPr>
        <p:spPr>
          <a:xfrm rot="10800000">
            <a:off x="2057400" y="466725"/>
            <a:ext cx="703341" cy="1101901"/>
          </a:xfrm>
        </p:spPr>
        <p:txBody>
          <a:bodyPr/>
          <a:lstStyle/>
          <a:p>
            <a:endParaRPr lang="en-US"/>
          </a:p>
        </p:txBody>
      </p:sp>
      <p:sp>
        <p:nvSpPr>
          <p:cNvPr id="25" name="Text Placeholder 3">
            <a:extLst>
              <a:ext uri="{FF2B5EF4-FFF2-40B4-BE49-F238E27FC236}">
                <a16:creationId xmlns:a16="http://schemas.microsoft.com/office/drawing/2014/main" id="{7F0C1D09-E4C4-5CBD-29A7-8FD269AA13B9}"/>
              </a:ext>
            </a:extLst>
          </p:cNvPr>
          <p:cNvSpPr>
            <a:spLocks noGrp="1"/>
          </p:cNvSpPr>
          <p:nvPr>
            <p:ph type="body" sz="quarter" idx="13"/>
          </p:nvPr>
        </p:nvSpPr>
        <p:spPr>
          <a:xfrm rot="10800000">
            <a:off x="9067800" y="4648200"/>
            <a:ext cx="1143000" cy="1790700"/>
          </a:xfrm>
        </p:spPr>
        <p:txBody>
          <a:bodyPr/>
          <a:lstStyle/>
          <a:p>
            <a:endParaRPr lang="en-US"/>
          </a:p>
        </p:txBody>
      </p:sp>
      <p:sp>
        <p:nvSpPr>
          <p:cNvPr id="27" name="Text Placeholder 4">
            <a:extLst>
              <a:ext uri="{FF2B5EF4-FFF2-40B4-BE49-F238E27FC236}">
                <a16:creationId xmlns:a16="http://schemas.microsoft.com/office/drawing/2014/main" id="{3784742D-72A0-3A8F-2834-0909CCA9312E}"/>
              </a:ext>
            </a:extLst>
          </p:cNvPr>
          <p:cNvSpPr>
            <a:spLocks noGrp="1"/>
          </p:cNvSpPr>
          <p:nvPr>
            <p:ph type="body" sz="quarter" idx="15"/>
          </p:nvPr>
        </p:nvSpPr>
        <p:spPr>
          <a:xfrm>
            <a:off x="2190750" y="609600"/>
            <a:ext cx="7810500" cy="5638800"/>
          </a:xfrm>
        </p:spPr>
        <p:txBody>
          <a:bodyPr/>
          <a:lstStyle/>
          <a:p>
            <a:endParaRPr lang="en-US"/>
          </a:p>
        </p:txBody>
      </p:sp>
      <p:sp>
        <p:nvSpPr>
          <p:cNvPr id="16" name="Title 4">
            <a:extLst>
              <a:ext uri="{FF2B5EF4-FFF2-40B4-BE49-F238E27FC236}">
                <a16:creationId xmlns:a16="http://schemas.microsoft.com/office/drawing/2014/main" id="{3B8514E4-180F-D434-9682-9AC2C618303F}"/>
              </a:ext>
            </a:extLst>
          </p:cNvPr>
          <p:cNvSpPr>
            <a:spLocks noGrp="1"/>
          </p:cNvSpPr>
          <p:nvPr>
            <p:ph type="ctrTitle"/>
          </p:nvPr>
        </p:nvSpPr>
        <p:spPr>
          <a:xfrm>
            <a:off x="3163809" y="1905000"/>
            <a:ext cx="5864382" cy="2275238"/>
          </a:xfrm>
        </p:spPr>
        <p:txBody>
          <a:bodyPr anchor="ctr">
            <a:normAutofit/>
          </a:bodyPr>
          <a:lstStyle/>
          <a:p>
            <a:r>
              <a:rPr lang="en-US" dirty="0"/>
              <a:t>Thank you</a:t>
            </a:r>
          </a:p>
        </p:txBody>
      </p:sp>
    </p:spTree>
    <p:extLst>
      <p:ext uri="{BB962C8B-B14F-4D97-AF65-F5344CB8AC3E}">
        <p14:creationId xmlns:p14="http://schemas.microsoft.com/office/powerpoint/2010/main" val="425331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1">
            <a:extLst>
              <a:ext uri="{FF2B5EF4-FFF2-40B4-BE49-F238E27FC236}">
                <a16:creationId xmlns:a16="http://schemas.microsoft.com/office/drawing/2014/main" id="{8256A988-5BBC-1DE9-F4F7-E15D8384BB87}"/>
              </a:ext>
            </a:extLst>
          </p:cNvPr>
          <p:cNvSpPr>
            <a:spLocks noGrp="1"/>
          </p:cNvSpPr>
          <p:nvPr>
            <p:ph type="body" sz="quarter" idx="21"/>
          </p:nvPr>
        </p:nvSpPr>
        <p:spPr>
          <a:xfrm rot="19594102">
            <a:off x="584131" y="-142449"/>
            <a:ext cx="1218268" cy="6177109"/>
          </a:xfrm>
        </p:spPr>
        <p:txBody>
          <a:bodyPr/>
          <a:lstStyle/>
          <a:p>
            <a:endParaRPr lang="en-US"/>
          </a:p>
        </p:txBody>
      </p:sp>
      <p:pic>
        <p:nvPicPr>
          <p:cNvPr id="11" name="Picture Placeholder 10">
            <a:extLst>
              <a:ext uri="{FF2B5EF4-FFF2-40B4-BE49-F238E27FC236}">
                <a16:creationId xmlns:a16="http://schemas.microsoft.com/office/drawing/2014/main" id="{CADB25D6-BB77-27C5-04E1-607A4A1CC272}"/>
              </a:ext>
            </a:extLst>
          </p:cNvPr>
          <p:cNvPicPr>
            <a:picLocks noGrp="1" noChangeAspect="1"/>
          </p:cNvPicPr>
          <p:nvPr>
            <p:ph type="pic" sz="quarter" idx="11"/>
          </p:nvPr>
        </p:nvPicPr>
        <p:blipFill rotWithShape="1">
          <a:blip r:embed="rId2">
            <a:extLst>
              <a:ext uri="{837473B0-CC2E-450A-ABE3-18F120FF3D39}">
                <a1611:picAttrSrcUrl xmlns:a1611="http://schemas.microsoft.com/office/drawing/2016/11/main" r:id="rId3"/>
              </a:ext>
            </a:extLst>
          </a:blip>
          <a:srcRect l="3856" r="7885" b="-1"/>
          <a:stretch/>
        </p:blipFill>
        <p:spPr>
          <a:xfrm>
            <a:off x="3124200" y="10"/>
            <a:ext cx="9067800" cy="6857990"/>
          </a:xfrm>
          <a:noFill/>
        </p:spPr>
      </p:pic>
      <p:sp>
        <p:nvSpPr>
          <p:cNvPr id="32" name="Text Placeholder 3">
            <a:extLst>
              <a:ext uri="{FF2B5EF4-FFF2-40B4-BE49-F238E27FC236}">
                <a16:creationId xmlns:a16="http://schemas.microsoft.com/office/drawing/2014/main" id="{8A543707-8FFD-8C76-622E-2A2B641BA789}"/>
              </a:ext>
            </a:extLst>
          </p:cNvPr>
          <p:cNvSpPr>
            <a:spLocks noGrp="1"/>
          </p:cNvSpPr>
          <p:nvPr>
            <p:ph type="body" sz="quarter" idx="12"/>
          </p:nvPr>
        </p:nvSpPr>
        <p:spPr>
          <a:xfrm>
            <a:off x="533400" y="476672"/>
            <a:ext cx="5060578" cy="6114628"/>
          </a:xfrm>
        </p:spPr>
        <p:txBody>
          <a:bodyPr/>
          <a:lstStyle/>
          <a:p>
            <a:endParaRPr lang="en-US" dirty="0"/>
          </a:p>
        </p:txBody>
      </p:sp>
      <p:sp>
        <p:nvSpPr>
          <p:cNvPr id="5" name="Title 4">
            <a:extLst>
              <a:ext uri="{FF2B5EF4-FFF2-40B4-BE49-F238E27FC236}">
                <a16:creationId xmlns:a16="http://schemas.microsoft.com/office/drawing/2014/main" id="{807A9601-8914-18A9-719F-07E706898928}"/>
              </a:ext>
            </a:extLst>
          </p:cNvPr>
          <p:cNvSpPr>
            <a:spLocks noGrp="1"/>
          </p:cNvSpPr>
          <p:nvPr>
            <p:ph type="ctrTitle"/>
          </p:nvPr>
        </p:nvSpPr>
        <p:spPr>
          <a:xfrm>
            <a:off x="865353" y="1700808"/>
            <a:ext cx="4136653" cy="1790700"/>
          </a:xfrm>
        </p:spPr>
        <p:txBody>
          <a:bodyPr anchor="ctr">
            <a:normAutofit fontScale="90000"/>
          </a:bodyPr>
          <a:lstStyle/>
          <a:p>
            <a:pPr algn="l"/>
            <a:r>
              <a:rPr lang="en-US" dirty="0"/>
              <a:t>Dairy farm group customers</a:t>
            </a:r>
            <a:br>
              <a:rPr lang="en-US" dirty="0"/>
            </a:br>
            <a:br>
              <a:rPr lang="en-US" dirty="0"/>
            </a:br>
            <a:br>
              <a:rPr lang="en-IN" sz="1800" b="0" i="0" u="none" strike="noStrike" baseline="0" dirty="0">
                <a:solidFill>
                  <a:srgbClr val="000000"/>
                </a:solidFill>
                <a:latin typeface="Times New Roman" panose="02020603050405020304" pitchFamily="18" charset="0"/>
              </a:rPr>
            </a:br>
            <a:r>
              <a:rPr lang="en-US" sz="1600" b="0" i="0" u="none" strike="noStrike" baseline="0" dirty="0">
                <a:solidFill>
                  <a:srgbClr val="000000"/>
                </a:solidFill>
                <a:latin typeface="Times New Roman" panose="02020603050405020304" pitchFamily="18" charset="0"/>
              </a:rPr>
              <a:t>Who are Dairy Farm Group’s customers? Where do Dairy Farm Group’s customers reside based on each of its brands? What is the profile of its customers for each of its brands? Are the customer profiles different for each brand? </a:t>
            </a:r>
            <a:endParaRPr lang="en-IN" sz="1600" dirty="0"/>
          </a:p>
        </p:txBody>
      </p:sp>
      <p:sp>
        <p:nvSpPr>
          <p:cNvPr id="36" name="Text Placeholder 6">
            <a:extLst>
              <a:ext uri="{FF2B5EF4-FFF2-40B4-BE49-F238E27FC236}">
                <a16:creationId xmlns:a16="http://schemas.microsoft.com/office/drawing/2014/main" id="{AC26EFFA-1132-47DB-9643-1B1EB2B80473}"/>
              </a:ext>
            </a:extLst>
          </p:cNvPr>
          <p:cNvSpPr>
            <a:spLocks noGrp="1"/>
          </p:cNvSpPr>
          <p:nvPr>
            <p:ph type="body" sz="quarter" idx="13"/>
          </p:nvPr>
        </p:nvSpPr>
        <p:spPr>
          <a:xfrm rot="10800000">
            <a:off x="314325" y="4953000"/>
            <a:ext cx="1143000" cy="1790700"/>
          </a:xfrm>
        </p:spPr>
        <p:txBody>
          <a:bodyPr/>
          <a:lstStyle/>
          <a:p>
            <a:endParaRPr lang="en-US"/>
          </a:p>
        </p:txBody>
      </p:sp>
      <p:sp>
        <p:nvSpPr>
          <p:cNvPr id="25" name="Slide Number Placeholder 5" hidden="1">
            <a:extLst>
              <a:ext uri="{FF2B5EF4-FFF2-40B4-BE49-F238E27FC236}">
                <a16:creationId xmlns:a16="http://schemas.microsoft.com/office/drawing/2014/main" id="{BBBF9FE5-F7DD-4370-25D3-89D446D48D78}"/>
              </a:ext>
            </a:extLst>
          </p:cNvPr>
          <p:cNvSpPr>
            <a:spLocks noGrp="1"/>
          </p:cNvSpPr>
          <p:nvPr>
            <p:ph type="sldNum" sz="quarter" idx="4294967295"/>
          </p:nvPr>
        </p:nvSpPr>
        <p:spPr>
          <a:xfrm>
            <a:off x="628788" y="6339840"/>
            <a:ext cx="302281" cy="365760"/>
          </a:xfrm>
          <a:prstGeom prst="rect">
            <a:avLst/>
          </a:prstGeom>
        </p:spPr>
        <p:txBody>
          <a:bodyPr/>
          <a:lstStyle/>
          <a:p>
            <a:pPr>
              <a:spcAft>
                <a:spcPts val="600"/>
              </a:spcAft>
            </a:pPr>
            <a:fld id="{4FAB73BC-B049-4115-A692-8D63A059BFB8}" type="slidenum">
              <a:rPr lang="en-US" smtClean="0"/>
              <a:pPr>
                <a:spcAft>
                  <a:spcPts val="600"/>
                </a:spcAft>
              </a:pPr>
              <a:t>3</a:t>
            </a:fld>
            <a:endParaRPr lang="en-US"/>
          </a:p>
        </p:txBody>
      </p:sp>
    </p:spTree>
    <p:extLst>
      <p:ext uri="{BB962C8B-B14F-4D97-AF65-F5344CB8AC3E}">
        <p14:creationId xmlns:p14="http://schemas.microsoft.com/office/powerpoint/2010/main" val="1264860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07C6-2225-AAA5-4ED3-A21EE0316443}"/>
              </a:ext>
            </a:extLst>
          </p:cNvPr>
          <p:cNvSpPr>
            <a:spLocks noGrp="1"/>
          </p:cNvSpPr>
          <p:nvPr>
            <p:ph type="title"/>
          </p:nvPr>
        </p:nvSpPr>
        <p:spPr>
          <a:xfrm>
            <a:off x="548640" y="168795"/>
            <a:ext cx="10805160" cy="707886"/>
          </a:xfrm>
        </p:spPr>
        <p:txBody>
          <a:bodyPr/>
          <a:lstStyle/>
          <a:p>
            <a:r>
              <a:rPr lang="en-US" dirty="0"/>
              <a:t>Dairy farm group’s customers</a:t>
            </a:r>
            <a:endParaRPr lang="en-IN" dirty="0"/>
          </a:p>
        </p:txBody>
      </p:sp>
      <p:sp>
        <p:nvSpPr>
          <p:cNvPr id="3" name="Content Placeholder 2">
            <a:extLst>
              <a:ext uri="{FF2B5EF4-FFF2-40B4-BE49-F238E27FC236}">
                <a16:creationId xmlns:a16="http://schemas.microsoft.com/office/drawing/2014/main" id="{4DCA462D-C457-C199-60DD-194C506A18CF}"/>
              </a:ext>
            </a:extLst>
          </p:cNvPr>
          <p:cNvSpPr>
            <a:spLocks noGrp="1"/>
          </p:cNvSpPr>
          <p:nvPr>
            <p:ph sz="quarter" idx="13"/>
          </p:nvPr>
        </p:nvSpPr>
        <p:spPr>
          <a:xfrm>
            <a:off x="428073" y="2852936"/>
            <a:ext cx="5235879" cy="1728192"/>
          </a:xfrm>
        </p:spPr>
        <p:txBody>
          <a:bodyPr>
            <a:normAutofit/>
          </a:bodyPr>
          <a:lstStyle/>
          <a:p>
            <a:r>
              <a:rPr lang="en-US" sz="1900" b="0" i="0" dirty="0">
                <a:solidFill>
                  <a:srgbClr val="0D0D0D"/>
                </a:solidFill>
                <a:effectLst/>
                <a:latin typeface="Söhne"/>
              </a:rPr>
              <a:t>Taking race into consideration, it's observed that Chinese and Malay customers constitute the majority of Dairy Farm's customer base, closely followed by Indian customers.</a:t>
            </a:r>
          </a:p>
        </p:txBody>
      </p:sp>
      <p:sp>
        <p:nvSpPr>
          <p:cNvPr id="5" name="Text Placeholder 4">
            <a:extLst>
              <a:ext uri="{FF2B5EF4-FFF2-40B4-BE49-F238E27FC236}">
                <a16:creationId xmlns:a16="http://schemas.microsoft.com/office/drawing/2014/main" id="{BC09175F-26BF-D1AA-5773-E268337C8AF4}"/>
              </a:ext>
            </a:extLst>
          </p:cNvPr>
          <p:cNvSpPr>
            <a:spLocks noGrp="1"/>
          </p:cNvSpPr>
          <p:nvPr>
            <p:ph type="body" sz="quarter" idx="16"/>
          </p:nvPr>
        </p:nvSpPr>
        <p:spPr>
          <a:xfrm>
            <a:off x="0" y="920718"/>
            <a:ext cx="10837333" cy="348042"/>
          </a:xfrm>
        </p:spPr>
        <p:txBody>
          <a:bodyPr/>
          <a:lstStyle/>
          <a:p>
            <a:r>
              <a:rPr lang="en-US" dirty="0"/>
              <a:t> </a:t>
            </a:r>
            <a:endParaRPr lang="en-IN" dirty="0"/>
          </a:p>
        </p:txBody>
      </p:sp>
      <p:sp>
        <p:nvSpPr>
          <p:cNvPr id="6" name="Slide Number Placeholder 5">
            <a:extLst>
              <a:ext uri="{FF2B5EF4-FFF2-40B4-BE49-F238E27FC236}">
                <a16:creationId xmlns:a16="http://schemas.microsoft.com/office/drawing/2014/main" id="{5F669113-54C7-697D-5574-2A97BF0BC4F9}"/>
              </a:ext>
            </a:extLst>
          </p:cNvPr>
          <p:cNvSpPr>
            <a:spLocks noGrp="1"/>
          </p:cNvSpPr>
          <p:nvPr>
            <p:ph type="sldNum" sz="quarter" idx="4"/>
          </p:nvPr>
        </p:nvSpPr>
        <p:spPr/>
        <p:txBody>
          <a:bodyPr/>
          <a:lstStyle/>
          <a:p>
            <a:fld id="{4FAB73BC-B049-4115-A692-8D63A059BFB8}" type="slidenum">
              <a:rPr lang="en-US" noProof="0" smtClean="0"/>
              <a:pPr/>
              <a:t>4</a:t>
            </a:fld>
            <a:endParaRPr lang="en-US" noProof="0" dirty="0"/>
          </a:p>
        </p:txBody>
      </p:sp>
      <p:pic>
        <p:nvPicPr>
          <p:cNvPr id="4" name="Picture 3">
            <a:extLst>
              <a:ext uri="{FF2B5EF4-FFF2-40B4-BE49-F238E27FC236}">
                <a16:creationId xmlns:a16="http://schemas.microsoft.com/office/drawing/2014/main" id="{BA33F74A-FC41-D815-B450-490C3EFA0708}"/>
              </a:ext>
            </a:extLst>
          </p:cNvPr>
          <p:cNvPicPr>
            <a:picLocks noChangeAspect="1"/>
          </p:cNvPicPr>
          <p:nvPr/>
        </p:nvPicPr>
        <p:blipFill>
          <a:blip r:embed="rId2"/>
          <a:stretch>
            <a:fillRect/>
          </a:stretch>
        </p:blipFill>
        <p:spPr>
          <a:xfrm>
            <a:off x="6067799" y="1425748"/>
            <a:ext cx="5913656" cy="4811563"/>
          </a:xfrm>
          <a:prstGeom prst="rect">
            <a:avLst/>
          </a:prstGeom>
        </p:spPr>
      </p:pic>
      <p:sp>
        <p:nvSpPr>
          <p:cNvPr id="7" name="TextBox 6">
            <a:extLst>
              <a:ext uri="{FF2B5EF4-FFF2-40B4-BE49-F238E27FC236}">
                <a16:creationId xmlns:a16="http://schemas.microsoft.com/office/drawing/2014/main" id="{DDEB6007-5823-4AB0-B0D2-52923FBC2E23}"/>
              </a:ext>
            </a:extLst>
          </p:cNvPr>
          <p:cNvSpPr txBox="1"/>
          <p:nvPr/>
        </p:nvSpPr>
        <p:spPr>
          <a:xfrm>
            <a:off x="6672064" y="6256175"/>
            <a:ext cx="3653885" cy="369332"/>
          </a:xfrm>
          <a:prstGeom prst="rect">
            <a:avLst/>
          </a:prstGeom>
          <a:noFill/>
        </p:spPr>
        <p:txBody>
          <a:bodyPr wrap="none" rtlCol="0">
            <a:spAutoFit/>
          </a:bodyPr>
          <a:lstStyle/>
          <a:p>
            <a:r>
              <a:rPr lang="en-US" dirty="0"/>
              <a:t>Dairy farm group’s customers by Race</a:t>
            </a:r>
            <a:endParaRPr lang="en-IN" dirty="0"/>
          </a:p>
        </p:txBody>
      </p:sp>
    </p:spTree>
    <p:extLst>
      <p:ext uri="{BB962C8B-B14F-4D97-AF65-F5344CB8AC3E}">
        <p14:creationId xmlns:p14="http://schemas.microsoft.com/office/powerpoint/2010/main" val="111922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a:extLst>
              <a:ext uri="{FF2B5EF4-FFF2-40B4-BE49-F238E27FC236}">
                <a16:creationId xmlns:a16="http://schemas.microsoft.com/office/drawing/2014/main" id="{C9119343-1780-CD29-C39A-3A44616418A6}"/>
              </a:ext>
            </a:extLst>
          </p:cNvPr>
          <p:cNvPicPr>
            <a:picLocks noGrp="1" noChangeAspect="1"/>
          </p:cNvPicPr>
          <p:nvPr>
            <p:ph type="pic" sz="quarter" idx="17"/>
          </p:nvPr>
        </p:nvPicPr>
        <p:blipFill>
          <a:blip r:embed="rId2"/>
          <a:srcRect t="172" b="172"/>
          <a:stretch/>
        </p:blipFill>
        <p:spPr>
          <a:xfrm>
            <a:off x="5591944" y="1903579"/>
            <a:ext cx="6391618" cy="3848243"/>
          </a:xfrm>
        </p:spPr>
      </p:pic>
      <p:sp>
        <p:nvSpPr>
          <p:cNvPr id="3" name="Slide Number Placeholder 2">
            <a:extLst>
              <a:ext uri="{FF2B5EF4-FFF2-40B4-BE49-F238E27FC236}">
                <a16:creationId xmlns:a16="http://schemas.microsoft.com/office/drawing/2014/main" id="{A6DA6548-5837-13E8-08FE-77A9B4C603AE}"/>
              </a:ext>
            </a:extLst>
          </p:cNvPr>
          <p:cNvSpPr>
            <a:spLocks noGrp="1"/>
          </p:cNvSpPr>
          <p:nvPr>
            <p:ph type="sldNum" sz="quarter" idx="4"/>
          </p:nvPr>
        </p:nvSpPr>
        <p:spPr/>
        <p:txBody>
          <a:bodyPr/>
          <a:lstStyle/>
          <a:p>
            <a:fld id="{4FAB73BC-B049-4115-A692-8D63A059BFB8}" type="slidenum">
              <a:rPr lang="en-US" noProof="0" smtClean="0"/>
              <a:pPr/>
              <a:t>5</a:t>
            </a:fld>
            <a:endParaRPr lang="en-US" noProof="0" dirty="0"/>
          </a:p>
        </p:txBody>
      </p:sp>
      <p:sp>
        <p:nvSpPr>
          <p:cNvPr id="4" name="Title 3">
            <a:extLst>
              <a:ext uri="{FF2B5EF4-FFF2-40B4-BE49-F238E27FC236}">
                <a16:creationId xmlns:a16="http://schemas.microsoft.com/office/drawing/2014/main" id="{404F75A8-7158-526C-12FE-D202C228A807}"/>
              </a:ext>
            </a:extLst>
          </p:cNvPr>
          <p:cNvSpPr>
            <a:spLocks noGrp="1"/>
          </p:cNvSpPr>
          <p:nvPr>
            <p:ph type="title"/>
          </p:nvPr>
        </p:nvSpPr>
        <p:spPr>
          <a:xfrm>
            <a:off x="542925" y="203548"/>
            <a:ext cx="11106150" cy="518160"/>
          </a:xfrm>
        </p:spPr>
        <p:txBody>
          <a:bodyPr>
            <a:normAutofit fontScale="90000"/>
          </a:bodyPr>
          <a:lstStyle/>
          <a:p>
            <a:r>
              <a:rPr lang="en-US" dirty="0"/>
              <a:t>Geographic distribution of dairy farm group’s customers</a:t>
            </a:r>
            <a:endParaRPr lang="en-IN" dirty="0"/>
          </a:p>
        </p:txBody>
      </p:sp>
      <p:sp>
        <p:nvSpPr>
          <p:cNvPr id="34" name="TextBox 33">
            <a:extLst>
              <a:ext uri="{FF2B5EF4-FFF2-40B4-BE49-F238E27FC236}">
                <a16:creationId xmlns:a16="http://schemas.microsoft.com/office/drawing/2014/main" id="{711B667F-3CC3-CF59-D30D-A0F6DDC9D468}"/>
              </a:ext>
            </a:extLst>
          </p:cNvPr>
          <p:cNvSpPr txBox="1"/>
          <p:nvPr/>
        </p:nvSpPr>
        <p:spPr>
          <a:xfrm>
            <a:off x="6096000" y="5856131"/>
            <a:ext cx="5184575" cy="369332"/>
          </a:xfrm>
          <a:prstGeom prst="rect">
            <a:avLst/>
          </a:prstGeom>
          <a:noFill/>
        </p:spPr>
        <p:txBody>
          <a:bodyPr wrap="square" rtlCol="0">
            <a:spAutoFit/>
          </a:bodyPr>
          <a:lstStyle/>
          <a:p>
            <a:r>
              <a:rPr lang="en-US" dirty="0"/>
              <a:t>Dairy farm group’s customers residence as per brands</a:t>
            </a:r>
            <a:endParaRPr lang="en-IN" dirty="0"/>
          </a:p>
        </p:txBody>
      </p:sp>
      <p:pic>
        <p:nvPicPr>
          <p:cNvPr id="38" name="Picture 37">
            <a:extLst>
              <a:ext uri="{FF2B5EF4-FFF2-40B4-BE49-F238E27FC236}">
                <a16:creationId xmlns:a16="http://schemas.microsoft.com/office/drawing/2014/main" id="{13911C86-54A5-A90C-8D5C-02F5976FBF84}"/>
              </a:ext>
            </a:extLst>
          </p:cNvPr>
          <p:cNvPicPr>
            <a:picLocks noChangeAspect="1"/>
          </p:cNvPicPr>
          <p:nvPr/>
        </p:nvPicPr>
        <p:blipFill>
          <a:blip r:embed="rId3"/>
          <a:stretch>
            <a:fillRect/>
          </a:stretch>
        </p:blipFill>
        <p:spPr>
          <a:xfrm>
            <a:off x="396346" y="1903579"/>
            <a:ext cx="4464496" cy="3859286"/>
          </a:xfrm>
          <a:prstGeom prst="rect">
            <a:avLst/>
          </a:prstGeom>
        </p:spPr>
      </p:pic>
      <p:sp>
        <p:nvSpPr>
          <p:cNvPr id="39" name="TextBox 38">
            <a:extLst>
              <a:ext uri="{FF2B5EF4-FFF2-40B4-BE49-F238E27FC236}">
                <a16:creationId xmlns:a16="http://schemas.microsoft.com/office/drawing/2014/main" id="{002149AB-3A0D-4B96-A33A-7B95C6F41932}"/>
              </a:ext>
            </a:extLst>
          </p:cNvPr>
          <p:cNvSpPr txBox="1"/>
          <p:nvPr/>
        </p:nvSpPr>
        <p:spPr>
          <a:xfrm>
            <a:off x="628788" y="5861107"/>
            <a:ext cx="3903826" cy="369332"/>
          </a:xfrm>
          <a:prstGeom prst="rect">
            <a:avLst/>
          </a:prstGeom>
          <a:noFill/>
        </p:spPr>
        <p:txBody>
          <a:bodyPr wrap="none" rtlCol="0">
            <a:spAutoFit/>
          </a:bodyPr>
          <a:lstStyle/>
          <a:p>
            <a:r>
              <a:rPr lang="en-US" dirty="0"/>
              <a:t>Dairy farm group’s customers as Gender</a:t>
            </a:r>
            <a:endParaRPr lang="en-IN" dirty="0"/>
          </a:p>
        </p:txBody>
      </p:sp>
      <p:sp>
        <p:nvSpPr>
          <p:cNvPr id="5" name="TextBox 4">
            <a:extLst>
              <a:ext uri="{FF2B5EF4-FFF2-40B4-BE49-F238E27FC236}">
                <a16:creationId xmlns:a16="http://schemas.microsoft.com/office/drawing/2014/main" id="{7BD670E8-864A-F139-06A6-5C7DAB9C8C20}"/>
              </a:ext>
            </a:extLst>
          </p:cNvPr>
          <p:cNvSpPr txBox="1"/>
          <p:nvPr/>
        </p:nvSpPr>
        <p:spPr>
          <a:xfrm>
            <a:off x="263352" y="1095135"/>
            <a:ext cx="4104456" cy="646331"/>
          </a:xfrm>
          <a:prstGeom prst="rect">
            <a:avLst/>
          </a:prstGeom>
          <a:noFill/>
        </p:spPr>
        <p:txBody>
          <a:bodyPr wrap="square">
            <a:spAutoFit/>
          </a:bodyPr>
          <a:lstStyle/>
          <a:p>
            <a:pPr marL="285750" indent="-285750">
              <a:buFont typeface="Arial" panose="020B0604020202020204" pitchFamily="34" charset="0"/>
              <a:buChar char="•"/>
            </a:pPr>
            <a:r>
              <a:rPr lang="en-IN" sz="1800" dirty="0">
                <a:latin typeface="Söhne"/>
              </a:rPr>
              <a:t>The average age of dairy farm’s customers fall in the range of 40 to 45.</a:t>
            </a:r>
          </a:p>
        </p:txBody>
      </p:sp>
      <p:sp>
        <p:nvSpPr>
          <p:cNvPr id="7" name="TextBox 6">
            <a:extLst>
              <a:ext uri="{FF2B5EF4-FFF2-40B4-BE49-F238E27FC236}">
                <a16:creationId xmlns:a16="http://schemas.microsoft.com/office/drawing/2014/main" id="{3D16FC31-4350-23DA-165A-DE69FA0E0FCF}"/>
              </a:ext>
            </a:extLst>
          </p:cNvPr>
          <p:cNvSpPr txBox="1"/>
          <p:nvPr/>
        </p:nvSpPr>
        <p:spPr>
          <a:xfrm>
            <a:off x="5528395" y="1101107"/>
            <a:ext cx="6120680" cy="646331"/>
          </a:xfrm>
          <a:prstGeom prst="rect">
            <a:avLst/>
          </a:prstGeom>
          <a:noFill/>
        </p:spPr>
        <p:txBody>
          <a:bodyPr wrap="square">
            <a:spAutoFit/>
          </a:bodyPr>
          <a:lstStyle/>
          <a:p>
            <a:pPr marL="285750" indent="-285750">
              <a:buFont typeface="Arial" panose="020B0604020202020204" pitchFamily="34" charset="0"/>
              <a:buChar char="•"/>
            </a:pPr>
            <a:r>
              <a:rPr lang="en-IN" sz="1800" dirty="0">
                <a:latin typeface="Söhne"/>
              </a:rPr>
              <a:t>Cold storage have the more customer than other competitors in Singapore.</a:t>
            </a:r>
          </a:p>
        </p:txBody>
      </p:sp>
    </p:spTree>
    <p:extLst>
      <p:ext uri="{BB962C8B-B14F-4D97-AF65-F5344CB8AC3E}">
        <p14:creationId xmlns:p14="http://schemas.microsoft.com/office/powerpoint/2010/main" val="70791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5607-AFDE-7954-E60D-8D077CA73A3D}"/>
              </a:ext>
            </a:extLst>
          </p:cNvPr>
          <p:cNvSpPr>
            <a:spLocks noGrp="1"/>
          </p:cNvSpPr>
          <p:nvPr>
            <p:ph type="title"/>
          </p:nvPr>
        </p:nvSpPr>
        <p:spPr>
          <a:xfrm>
            <a:off x="119336" y="326845"/>
            <a:ext cx="10805160" cy="707886"/>
          </a:xfrm>
        </p:spPr>
        <p:txBody>
          <a:bodyPr anchor="t">
            <a:normAutofit/>
          </a:bodyPr>
          <a:lstStyle/>
          <a:p>
            <a:r>
              <a:rPr lang="en-US" dirty="0"/>
              <a:t>Customers profile by brand</a:t>
            </a:r>
            <a:endParaRPr lang="en-IN" dirty="0"/>
          </a:p>
        </p:txBody>
      </p:sp>
      <p:sp>
        <p:nvSpPr>
          <p:cNvPr id="5" name="Text Placeholder 4">
            <a:extLst>
              <a:ext uri="{FF2B5EF4-FFF2-40B4-BE49-F238E27FC236}">
                <a16:creationId xmlns:a16="http://schemas.microsoft.com/office/drawing/2014/main" id="{677F7E8B-A370-A417-C2F2-257D90E30237}"/>
              </a:ext>
            </a:extLst>
          </p:cNvPr>
          <p:cNvSpPr>
            <a:spLocks noGrp="1"/>
          </p:cNvSpPr>
          <p:nvPr>
            <p:ph type="body" sz="quarter" idx="16"/>
          </p:nvPr>
        </p:nvSpPr>
        <p:spPr>
          <a:xfrm>
            <a:off x="0" y="1916832"/>
            <a:ext cx="10837333" cy="424732"/>
          </a:xfrm>
        </p:spPr>
        <p:txBody>
          <a:bodyPr wrap="square">
            <a:normAutofit/>
          </a:bodyPr>
          <a:lstStyle/>
          <a:p>
            <a:r>
              <a:rPr lang="en-US" dirty="0"/>
              <a:t>Cold Storage</a:t>
            </a:r>
            <a:endParaRPr lang="en-IN" dirty="0"/>
          </a:p>
        </p:txBody>
      </p:sp>
      <p:sp>
        <p:nvSpPr>
          <p:cNvPr id="6" name="Slide Number Placeholder 5">
            <a:extLst>
              <a:ext uri="{FF2B5EF4-FFF2-40B4-BE49-F238E27FC236}">
                <a16:creationId xmlns:a16="http://schemas.microsoft.com/office/drawing/2014/main" id="{CB36F364-DA58-A62B-47DB-24655607E32E}"/>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noProof="0" smtClean="0"/>
              <a:pPr>
                <a:spcAft>
                  <a:spcPts val="600"/>
                </a:spcAft>
              </a:pPr>
              <a:t>6</a:t>
            </a:fld>
            <a:endParaRPr lang="en-US" noProof="0"/>
          </a:p>
        </p:txBody>
      </p:sp>
      <p:graphicFrame>
        <p:nvGraphicFramePr>
          <p:cNvPr id="8" name="Content Placeholder 2">
            <a:extLst>
              <a:ext uri="{FF2B5EF4-FFF2-40B4-BE49-F238E27FC236}">
                <a16:creationId xmlns:a16="http://schemas.microsoft.com/office/drawing/2014/main" id="{5319B390-A983-54A6-3E46-9F9B9E203D54}"/>
              </a:ext>
            </a:extLst>
          </p:cNvPr>
          <p:cNvGraphicFramePr>
            <a:graphicFrameLocks noGrp="1"/>
          </p:cNvGraphicFramePr>
          <p:nvPr>
            <p:ph sz="quarter" idx="13"/>
            <p:extLst>
              <p:ext uri="{D42A27DB-BD31-4B8C-83A1-F6EECF244321}">
                <p14:modId xmlns:p14="http://schemas.microsoft.com/office/powerpoint/2010/main" val="14254895"/>
              </p:ext>
            </p:extLst>
          </p:nvPr>
        </p:nvGraphicFramePr>
        <p:xfrm>
          <a:off x="548640" y="2667000"/>
          <a:ext cx="10288693" cy="3660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C0818586-2937-7F2D-B2DF-649B85CAB15A}"/>
              </a:ext>
            </a:extLst>
          </p:cNvPr>
          <p:cNvSpPr txBox="1"/>
          <p:nvPr/>
        </p:nvSpPr>
        <p:spPr>
          <a:xfrm>
            <a:off x="1919536" y="1175501"/>
            <a:ext cx="7870360" cy="461665"/>
          </a:xfrm>
          <a:prstGeom prst="rect">
            <a:avLst/>
          </a:prstGeom>
          <a:noFill/>
        </p:spPr>
        <p:txBody>
          <a:bodyPr wrap="none" rtlCol="0">
            <a:spAutoFit/>
          </a:bodyPr>
          <a:lstStyle/>
          <a:p>
            <a:r>
              <a:rPr lang="en-US" sz="2400" dirty="0"/>
              <a:t>Profile of customers is different by each brand as given below</a:t>
            </a:r>
            <a:endParaRPr lang="en-IN" sz="2400" dirty="0"/>
          </a:p>
        </p:txBody>
      </p:sp>
      <p:sp>
        <p:nvSpPr>
          <p:cNvPr id="4" name="Arrow: Right 3">
            <a:extLst>
              <a:ext uri="{FF2B5EF4-FFF2-40B4-BE49-F238E27FC236}">
                <a16:creationId xmlns:a16="http://schemas.microsoft.com/office/drawing/2014/main" id="{EE1C6338-9095-65A8-BB41-028C962BD0E3}"/>
              </a:ext>
            </a:extLst>
          </p:cNvPr>
          <p:cNvSpPr/>
          <p:nvPr/>
        </p:nvSpPr>
        <p:spPr>
          <a:xfrm>
            <a:off x="851936" y="1314398"/>
            <a:ext cx="995592" cy="2308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03594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B52A4-99A8-FA5B-9C80-98EA1B76F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A5A63C-EB5E-BB1E-F0C5-C1089D72E243}"/>
              </a:ext>
            </a:extLst>
          </p:cNvPr>
          <p:cNvSpPr>
            <a:spLocks noGrp="1"/>
          </p:cNvSpPr>
          <p:nvPr>
            <p:ph type="title"/>
          </p:nvPr>
        </p:nvSpPr>
        <p:spPr>
          <a:xfrm>
            <a:off x="191344" y="410182"/>
            <a:ext cx="10805160" cy="707886"/>
          </a:xfrm>
        </p:spPr>
        <p:txBody>
          <a:bodyPr anchor="t">
            <a:normAutofit/>
          </a:bodyPr>
          <a:lstStyle/>
          <a:p>
            <a:r>
              <a:rPr lang="en-US" dirty="0"/>
              <a:t>Customers profile by brand</a:t>
            </a:r>
            <a:endParaRPr lang="en-IN" dirty="0"/>
          </a:p>
        </p:txBody>
      </p:sp>
      <p:sp>
        <p:nvSpPr>
          <p:cNvPr id="5" name="Text Placeholder 4">
            <a:extLst>
              <a:ext uri="{FF2B5EF4-FFF2-40B4-BE49-F238E27FC236}">
                <a16:creationId xmlns:a16="http://schemas.microsoft.com/office/drawing/2014/main" id="{6497D47B-C920-87A5-6733-A3811395542B}"/>
              </a:ext>
            </a:extLst>
          </p:cNvPr>
          <p:cNvSpPr>
            <a:spLocks noGrp="1"/>
          </p:cNvSpPr>
          <p:nvPr>
            <p:ph type="body" sz="quarter" idx="16"/>
          </p:nvPr>
        </p:nvSpPr>
        <p:spPr>
          <a:xfrm>
            <a:off x="0" y="1467802"/>
            <a:ext cx="10837333" cy="424732"/>
          </a:xfrm>
        </p:spPr>
        <p:txBody>
          <a:bodyPr wrap="square">
            <a:normAutofit/>
          </a:bodyPr>
          <a:lstStyle/>
          <a:p>
            <a:r>
              <a:rPr lang="en-US" dirty="0"/>
              <a:t>Giant</a:t>
            </a:r>
            <a:endParaRPr lang="en-IN" dirty="0"/>
          </a:p>
        </p:txBody>
      </p:sp>
      <p:sp>
        <p:nvSpPr>
          <p:cNvPr id="6" name="Slide Number Placeholder 5">
            <a:extLst>
              <a:ext uri="{FF2B5EF4-FFF2-40B4-BE49-F238E27FC236}">
                <a16:creationId xmlns:a16="http://schemas.microsoft.com/office/drawing/2014/main" id="{B9B9D765-DC7F-56B1-AD1E-3DB8454A2087}"/>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noProof="0" smtClean="0"/>
              <a:pPr>
                <a:spcAft>
                  <a:spcPts val="600"/>
                </a:spcAft>
              </a:pPr>
              <a:t>7</a:t>
            </a:fld>
            <a:endParaRPr lang="en-US" noProof="0"/>
          </a:p>
        </p:txBody>
      </p:sp>
      <p:graphicFrame>
        <p:nvGraphicFramePr>
          <p:cNvPr id="8" name="Content Placeholder 2">
            <a:extLst>
              <a:ext uri="{FF2B5EF4-FFF2-40B4-BE49-F238E27FC236}">
                <a16:creationId xmlns:a16="http://schemas.microsoft.com/office/drawing/2014/main" id="{77E44D49-4E52-3F41-82B9-DF4C3FA4450A}"/>
              </a:ext>
            </a:extLst>
          </p:cNvPr>
          <p:cNvGraphicFramePr>
            <a:graphicFrameLocks noGrp="1"/>
          </p:cNvGraphicFramePr>
          <p:nvPr>
            <p:ph sz="quarter" idx="13"/>
            <p:extLst>
              <p:ext uri="{D42A27DB-BD31-4B8C-83A1-F6EECF244321}">
                <p14:modId xmlns:p14="http://schemas.microsoft.com/office/powerpoint/2010/main" val="1354940926"/>
              </p:ext>
            </p:extLst>
          </p:nvPr>
        </p:nvGraphicFramePr>
        <p:xfrm>
          <a:off x="543434" y="2219956"/>
          <a:ext cx="10288693" cy="3660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3803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897D4-97B2-E4BA-827C-AE4F17F9AC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B29BA8-E17E-D9F0-A891-C7B3DEC7559F}"/>
              </a:ext>
            </a:extLst>
          </p:cNvPr>
          <p:cNvSpPr>
            <a:spLocks noGrp="1"/>
          </p:cNvSpPr>
          <p:nvPr>
            <p:ph type="title"/>
          </p:nvPr>
        </p:nvSpPr>
        <p:spPr>
          <a:xfrm>
            <a:off x="16085" y="402646"/>
            <a:ext cx="10805160" cy="707886"/>
          </a:xfrm>
        </p:spPr>
        <p:txBody>
          <a:bodyPr anchor="t">
            <a:normAutofit/>
          </a:bodyPr>
          <a:lstStyle/>
          <a:p>
            <a:r>
              <a:rPr lang="en-US" dirty="0"/>
              <a:t>Customers profile by brand</a:t>
            </a:r>
            <a:endParaRPr lang="en-IN" dirty="0"/>
          </a:p>
        </p:txBody>
      </p:sp>
      <p:sp>
        <p:nvSpPr>
          <p:cNvPr id="5" name="Text Placeholder 4">
            <a:extLst>
              <a:ext uri="{FF2B5EF4-FFF2-40B4-BE49-F238E27FC236}">
                <a16:creationId xmlns:a16="http://schemas.microsoft.com/office/drawing/2014/main" id="{703C87A5-0833-995A-ACB7-710EDF28D8A4}"/>
              </a:ext>
            </a:extLst>
          </p:cNvPr>
          <p:cNvSpPr>
            <a:spLocks noGrp="1"/>
          </p:cNvSpPr>
          <p:nvPr>
            <p:ph type="body" sz="quarter" idx="16"/>
          </p:nvPr>
        </p:nvSpPr>
        <p:spPr>
          <a:xfrm>
            <a:off x="0" y="1464034"/>
            <a:ext cx="10837333" cy="424732"/>
          </a:xfrm>
        </p:spPr>
        <p:txBody>
          <a:bodyPr wrap="square">
            <a:normAutofit/>
          </a:bodyPr>
          <a:lstStyle/>
          <a:p>
            <a:r>
              <a:rPr lang="en-US" dirty="0"/>
              <a:t>Marketplace/ Jason</a:t>
            </a:r>
            <a:endParaRPr lang="en-IN" dirty="0"/>
          </a:p>
        </p:txBody>
      </p:sp>
      <p:sp>
        <p:nvSpPr>
          <p:cNvPr id="6" name="Slide Number Placeholder 5">
            <a:extLst>
              <a:ext uri="{FF2B5EF4-FFF2-40B4-BE49-F238E27FC236}">
                <a16:creationId xmlns:a16="http://schemas.microsoft.com/office/drawing/2014/main" id="{09EF339B-BE4D-CFC6-0DB2-8EF0043753D3}"/>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noProof="0" smtClean="0"/>
              <a:pPr>
                <a:spcAft>
                  <a:spcPts val="600"/>
                </a:spcAft>
              </a:pPr>
              <a:t>8</a:t>
            </a:fld>
            <a:endParaRPr lang="en-US" noProof="0"/>
          </a:p>
        </p:txBody>
      </p:sp>
      <p:graphicFrame>
        <p:nvGraphicFramePr>
          <p:cNvPr id="8" name="Content Placeholder 2">
            <a:extLst>
              <a:ext uri="{FF2B5EF4-FFF2-40B4-BE49-F238E27FC236}">
                <a16:creationId xmlns:a16="http://schemas.microsoft.com/office/drawing/2014/main" id="{392D57E7-49E1-2657-26B0-5A729E79A0F8}"/>
              </a:ext>
            </a:extLst>
          </p:cNvPr>
          <p:cNvGraphicFramePr>
            <a:graphicFrameLocks noGrp="1"/>
          </p:cNvGraphicFramePr>
          <p:nvPr>
            <p:ph sz="quarter" idx="13"/>
            <p:extLst>
              <p:ext uri="{D42A27DB-BD31-4B8C-83A1-F6EECF244321}">
                <p14:modId xmlns:p14="http://schemas.microsoft.com/office/powerpoint/2010/main" val="2692041027"/>
              </p:ext>
            </p:extLst>
          </p:nvPr>
        </p:nvGraphicFramePr>
        <p:xfrm>
          <a:off x="532552" y="2298989"/>
          <a:ext cx="10288693" cy="3660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4274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DC7706DC-1C78-0CD8-D797-F249EE6DC3AF}"/>
              </a:ext>
            </a:extLst>
          </p:cNvPr>
          <p:cNvSpPr>
            <a:spLocks noGrp="1"/>
          </p:cNvSpPr>
          <p:nvPr>
            <p:ph type="body" sz="quarter" idx="21"/>
          </p:nvPr>
        </p:nvSpPr>
        <p:spPr>
          <a:xfrm rot="19594102">
            <a:off x="584131" y="-142449"/>
            <a:ext cx="1218268" cy="6177109"/>
          </a:xfrm>
        </p:spPr>
        <p:txBody>
          <a:bodyPr/>
          <a:lstStyle/>
          <a:p>
            <a:endParaRPr lang="en-US"/>
          </a:p>
        </p:txBody>
      </p:sp>
      <p:pic>
        <p:nvPicPr>
          <p:cNvPr id="18" name="Picture 17">
            <a:extLst>
              <a:ext uri="{FF2B5EF4-FFF2-40B4-BE49-F238E27FC236}">
                <a16:creationId xmlns:a16="http://schemas.microsoft.com/office/drawing/2014/main" id="{A305FB4D-8483-95A0-AB8B-63726BFC2A50}"/>
              </a:ext>
            </a:extLst>
          </p:cNvPr>
          <p:cNvPicPr>
            <a:picLocks noChangeAspect="1"/>
          </p:cNvPicPr>
          <p:nvPr/>
        </p:nvPicPr>
        <p:blipFill rotWithShape="1">
          <a:blip r:embed="rId2"/>
          <a:srcRect l="7362" r="9999"/>
          <a:stretch/>
        </p:blipFill>
        <p:spPr>
          <a:xfrm>
            <a:off x="3124200" y="10"/>
            <a:ext cx="9067800" cy="685799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noFill/>
        </p:spPr>
      </p:pic>
      <p:sp>
        <p:nvSpPr>
          <p:cNvPr id="19" name="Text Placeholder 3">
            <a:extLst>
              <a:ext uri="{FF2B5EF4-FFF2-40B4-BE49-F238E27FC236}">
                <a16:creationId xmlns:a16="http://schemas.microsoft.com/office/drawing/2014/main" id="{01E6FD11-54F1-F3C4-722D-45F39FFB3458}"/>
              </a:ext>
            </a:extLst>
          </p:cNvPr>
          <p:cNvSpPr>
            <a:spLocks noGrp="1"/>
          </p:cNvSpPr>
          <p:nvPr>
            <p:ph type="body" sz="quarter" idx="12"/>
          </p:nvPr>
        </p:nvSpPr>
        <p:spPr>
          <a:xfrm>
            <a:off x="533400" y="266700"/>
            <a:ext cx="5105400" cy="6324600"/>
          </a:xfrm>
        </p:spPr>
        <p:txBody>
          <a:bodyPr/>
          <a:lstStyle/>
          <a:p>
            <a:endParaRPr lang="en-US" dirty="0"/>
          </a:p>
        </p:txBody>
      </p:sp>
      <p:sp>
        <p:nvSpPr>
          <p:cNvPr id="2" name="Title 1">
            <a:extLst>
              <a:ext uri="{FF2B5EF4-FFF2-40B4-BE49-F238E27FC236}">
                <a16:creationId xmlns:a16="http://schemas.microsoft.com/office/drawing/2014/main" id="{0835251D-03EF-5EFC-E91B-0A466F536270}"/>
              </a:ext>
            </a:extLst>
          </p:cNvPr>
          <p:cNvSpPr>
            <a:spLocks noGrp="1"/>
          </p:cNvSpPr>
          <p:nvPr>
            <p:ph type="ctrTitle"/>
          </p:nvPr>
        </p:nvSpPr>
        <p:spPr>
          <a:xfrm>
            <a:off x="933450" y="762000"/>
            <a:ext cx="4381500" cy="3429000"/>
          </a:xfrm>
        </p:spPr>
        <p:txBody>
          <a:bodyPr anchor="ctr">
            <a:normAutofit fontScale="90000"/>
          </a:bodyPr>
          <a:lstStyle/>
          <a:p>
            <a:pPr algn="l"/>
            <a:r>
              <a:rPr lang="en-US" dirty="0"/>
              <a:t>Competitor’s and their customer’s</a:t>
            </a:r>
            <a:br>
              <a:rPr lang="en-US" dirty="0"/>
            </a:br>
            <a:br>
              <a:rPr lang="en-US" dirty="0"/>
            </a:br>
            <a:br>
              <a:rPr lang="en-IN" sz="2000" b="0" i="0" u="none" strike="noStrike" baseline="0" dirty="0">
                <a:solidFill>
                  <a:srgbClr val="000000"/>
                </a:solidFill>
                <a:latin typeface="Söhne"/>
              </a:rPr>
            </a:br>
            <a:r>
              <a:rPr lang="en-US" sz="2000" b="0" i="0" u="none" strike="noStrike" baseline="0" dirty="0">
                <a:solidFill>
                  <a:srgbClr val="000000"/>
                </a:solidFill>
                <a:latin typeface="Söhne"/>
              </a:rPr>
              <a:t>Who are Dairy Farm Group’s competitors? Which customers are its competitors currently serving? What is the customer profile for each of its competitors? </a:t>
            </a:r>
            <a:endParaRPr lang="en-IN" sz="2000" dirty="0">
              <a:latin typeface="Söhne"/>
            </a:endParaRPr>
          </a:p>
        </p:txBody>
      </p:sp>
      <p:sp>
        <p:nvSpPr>
          <p:cNvPr id="20" name="Text Placeholder 5">
            <a:extLst>
              <a:ext uri="{FF2B5EF4-FFF2-40B4-BE49-F238E27FC236}">
                <a16:creationId xmlns:a16="http://schemas.microsoft.com/office/drawing/2014/main" id="{C15A36EF-3350-70FE-DFBB-7F68DCA2902D}"/>
              </a:ext>
            </a:extLst>
          </p:cNvPr>
          <p:cNvSpPr>
            <a:spLocks noGrp="1"/>
          </p:cNvSpPr>
          <p:nvPr>
            <p:ph type="body" sz="quarter" idx="13"/>
          </p:nvPr>
        </p:nvSpPr>
        <p:spPr>
          <a:xfrm rot="10800000">
            <a:off x="314325" y="4953000"/>
            <a:ext cx="1143000" cy="1790700"/>
          </a:xfrm>
        </p:spPr>
        <p:txBody>
          <a:bodyPr/>
          <a:lstStyle/>
          <a:p>
            <a:endParaRPr lang="en-US"/>
          </a:p>
        </p:txBody>
      </p:sp>
      <p:sp>
        <p:nvSpPr>
          <p:cNvPr id="3" name="Slide Number Placeholder 2" hidden="1">
            <a:extLst>
              <a:ext uri="{FF2B5EF4-FFF2-40B4-BE49-F238E27FC236}">
                <a16:creationId xmlns:a16="http://schemas.microsoft.com/office/drawing/2014/main" id="{BDE3D319-1AE8-3E0C-6FC9-2F50C976A12C}"/>
              </a:ext>
            </a:extLst>
          </p:cNvPr>
          <p:cNvSpPr>
            <a:spLocks noGrp="1"/>
          </p:cNvSpPr>
          <p:nvPr>
            <p:ph type="sldNum" sz="quarter" idx="4294967295"/>
          </p:nvPr>
        </p:nvSpPr>
        <p:spPr>
          <a:xfrm>
            <a:off x="628788" y="6339840"/>
            <a:ext cx="302281" cy="365760"/>
          </a:xfrm>
          <a:prstGeom prst="rect">
            <a:avLst/>
          </a:prstGeom>
        </p:spPr>
        <p:txBody>
          <a:bodyPr anchor="ctr">
            <a:normAutofit/>
          </a:bodyPr>
          <a:lstStyle/>
          <a:p>
            <a:pPr>
              <a:spcAft>
                <a:spcPts val="600"/>
              </a:spcAft>
            </a:pPr>
            <a:fld id="{4FAB73BC-B049-4115-A692-8D63A059BFB8}" type="slidenum">
              <a:rPr lang="en-US" noProof="0" smtClean="0"/>
              <a:pPr>
                <a:spcAft>
                  <a:spcPts val="600"/>
                </a:spcAft>
              </a:pPr>
              <a:t>9</a:t>
            </a:fld>
            <a:endParaRPr lang="en-US" noProof="0"/>
          </a:p>
        </p:txBody>
      </p:sp>
    </p:spTree>
    <p:extLst>
      <p:ext uri="{BB962C8B-B14F-4D97-AF65-F5344CB8AC3E}">
        <p14:creationId xmlns:p14="http://schemas.microsoft.com/office/powerpoint/2010/main" val="11903368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ernClassicBlock-3">
  <a:themeElements>
    <a:clrScheme name="MSFT_ELT_ModernClassicBlock_03">
      <a:dk1>
        <a:sysClr val="windowText" lastClr="000000"/>
      </a:dk1>
      <a:lt1>
        <a:sysClr val="window" lastClr="FFFFFF"/>
      </a:lt1>
      <a:dk2>
        <a:srgbClr val="43467B"/>
      </a:dk2>
      <a:lt2>
        <a:srgbClr val="DFE3E5"/>
      </a:lt2>
      <a:accent1>
        <a:srgbClr val="43467B"/>
      </a:accent1>
      <a:accent2>
        <a:srgbClr val="E58C09"/>
      </a:accent2>
      <a:accent3>
        <a:srgbClr val="2683C6"/>
      </a:accent3>
      <a:accent4>
        <a:srgbClr val="EEC621"/>
      </a:accent4>
      <a:accent5>
        <a:srgbClr val="1D9BA1"/>
      </a:accent5>
      <a:accent6>
        <a:srgbClr val="87175F"/>
      </a:accent6>
      <a:hlink>
        <a:srgbClr val="0070C0"/>
      </a:hlink>
      <a:folHlink>
        <a:srgbClr val="C00000"/>
      </a:folHlink>
    </a:clrScheme>
    <a:fontScheme name="MSFT_ELT_ModernClassicBlock_03">
      <a:majorFont>
        <a:latin typeface="Tw Cen MT Condensed"/>
        <a:ea typeface=""/>
        <a:cs typeface=""/>
      </a:majorFont>
      <a:minorFont>
        <a:latin typeface="Tw Cen MT"/>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ELT_Template_ModernClassicBlockLT_v4" id="{30DDF308-B484-4DB0-8959-4BA762476498}" vid="{49FD44A8-5F40-4E6E-BC83-04BD3C4DB2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86D9CC-0D9D-4BFE-B3F3-26F480BF8C8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106BD98-E608-40A1-98A8-93D5976215CA}">
  <ds:schemaRefs>
    <ds:schemaRef ds:uri="http://schemas.microsoft.com/sharepoint/v3/contenttype/forms"/>
  </ds:schemaRefs>
</ds:datastoreItem>
</file>

<file path=customXml/itemProps3.xml><?xml version="1.0" encoding="utf-8"?>
<ds:datastoreItem xmlns:ds="http://schemas.openxmlformats.org/officeDocument/2006/customXml" ds:itemID="{9BFCA5F6-1A5A-4D78-BDE2-C793B61E0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classic block presentation</Template>
  <TotalTime>487</TotalTime>
  <Words>1285</Words>
  <Application>Microsoft Office PowerPoint</Application>
  <PresentationFormat>Widescreen</PresentationFormat>
  <Paragraphs>124</Paragraphs>
  <Slides>20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Söhne</vt:lpstr>
      <vt:lpstr>Times New Roman</vt:lpstr>
      <vt:lpstr>Tw Cen MT</vt:lpstr>
      <vt:lpstr>Tw Cen MT Condensed</vt:lpstr>
      <vt:lpstr>Wingdings 3</vt:lpstr>
      <vt:lpstr>ModernClassicBlock-3</vt:lpstr>
      <vt:lpstr>Dairy Farm case study </vt:lpstr>
      <vt:lpstr>Overview and challenges of dairy farm group’s</vt:lpstr>
      <vt:lpstr>Dairy farm group customers   Who are Dairy Farm Group’s customers? Where do Dairy Farm Group’s customers reside based on each of its brands? What is the profile of its customers for each of its brands? Are the customer profiles different for each brand? </vt:lpstr>
      <vt:lpstr>Dairy farm group’s customers</vt:lpstr>
      <vt:lpstr>Geographic distribution of dairy farm group’s customers</vt:lpstr>
      <vt:lpstr>Customers profile by brand</vt:lpstr>
      <vt:lpstr>Customers profile by brand</vt:lpstr>
      <vt:lpstr>Customers profile by brand</vt:lpstr>
      <vt:lpstr>Competitor’s and their customer’s   Who are Dairy Farm Group’s competitors? Which customers are its competitors currently serving? What is the customer profile for each of its competitors? </vt:lpstr>
      <vt:lpstr>Dairy farm group’s top 3 competitors</vt:lpstr>
      <vt:lpstr>Customer’s profile of competitors</vt:lpstr>
      <vt:lpstr>Investment in new stores in the northern region  Is there a difference between where Dairy Farm Group stores are located and where its customers reside? Given the current distribution of stores (see Store locations excel file), should Diary Farm Group open more new stores in the northern region? </vt:lpstr>
      <vt:lpstr>difference between where Dairy Farm Group stores are located and its customers reside</vt:lpstr>
      <vt:lpstr>should Diary Farm Group open more new stores in the northern region? </vt:lpstr>
      <vt:lpstr>PowerPoint Presentation</vt:lpstr>
      <vt:lpstr>Strategic Recommendation and conclusion</vt:lpstr>
      <vt:lpstr>Strategic recommendation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Dairy Farm case study </dc:title>
  <dc:creator>Geed, Ujwal Madhukar</dc:creator>
  <cp:lastModifiedBy>Geed, Ujwal Madhukar</cp:lastModifiedBy>
  <cp:revision>4</cp:revision>
  <dcterms:created xsi:type="dcterms:W3CDTF">2024-02-16T21:52:06Z</dcterms:created>
  <dcterms:modified xsi:type="dcterms:W3CDTF">2024-02-18T00:03:49Z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